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5"/>
  </p:notesMasterIdLst>
  <p:sldIdLst>
    <p:sldId id="256" r:id="rId2"/>
    <p:sldId id="257" r:id="rId3"/>
    <p:sldId id="276" r:id="rId4"/>
    <p:sldId id="331" r:id="rId5"/>
    <p:sldId id="336" r:id="rId6"/>
    <p:sldId id="307" r:id="rId7"/>
    <p:sldId id="309" r:id="rId8"/>
    <p:sldId id="310" r:id="rId9"/>
    <p:sldId id="311" r:id="rId10"/>
    <p:sldId id="313" r:id="rId11"/>
    <p:sldId id="314" r:id="rId12"/>
    <p:sldId id="334" r:id="rId13"/>
    <p:sldId id="33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FE5B4A"/>
    <a:srgbClr val="0000FF"/>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94660"/>
  </p:normalViewPr>
  <p:slideViewPr>
    <p:cSldViewPr>
      <p:cViewPr varScale="1">
        <p:scale>
          <a:sx n="65" d="100"/>
          <a:sy n="65" d="100"/>
        </p:scale>
        <p:origin x="-5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6/19/2020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6/19/2020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6/19/2020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slide" Target="slide11.xml"/><Relationship Id="rId4" Type="http://schemas.openxmlformats.org/officeDocument/2006/relationships/slide" Target="slide6.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28600"/>
            <a:ext cx="9144000" cy="6629400"/>
          </a:xfrm>
        </p:spPr>
        <p:txBody>
          <a:bodyPr>
            <a:noAutofit/>
          </a:bodyPr>
          <a:lstStyle/>
          <a:p>
            <a:pPr algn="ctr">
              <a:lnSpc>
                <a:spcPct val="150000"/>
              </a:lnSpc>
              <a:spcBef>
                <a:spcPts val="600"/>
              </a:spcBef>
              <a:spcAft>
                <a:spcPts val="600"/>
              </a:spcAft>
            </a:pPr>
            <a:r>
              <a:rPr lang="en-US" sz="4400" smtClean="0">
                <a:solidFill>
                  <a:srgbClr val="FFFF00"/>
                </a:solidFill>
                <a:effectLst/>
                <a:latin typeface="+mn-lt"/>
                <a:cs typeface="Arial" pitchFamily="34" charset="0"/>
              </a:rPr>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
            </a:r>
            <a:br>
              <a:rPr lang="en-US" sz="4400" smtClean="0">
                <a:solidFill>
                  <a:srgbClr val="FFFF00"/>
                </a:solidFill>
                <a:effectLst/>
                <a:latin typeface="+mn-lt"/>
                <a:cs typeface="Arial" pitchFamily="34" charset="0"/>
              </a:rPr>
            </a:br>
            <a:r>
              <a:rPr lang="en-US" sz="3000" smtClean="0">
                <a:solidFill>
                  <a:srgbClr val="FFFF00"/>
                </a:solidFill>
                <a:effectLst/>
                <a:latin typeface="Arial" pitchFamily="34" charset="0"/>
                <a:cs typeface="Arial" pitchFamily="34" charset="0"/>
              </a:rPr>
              <a:t>BÁO CÁO THAM LUẬN</a:t>
            </a:r>
            <a:r>
              <a:rPr lang="en-US" sz="3000" smtClean="0">
                <a:solidFill>
                  <a:srgbClr val="FFFF00"/>
                </a:solidFill>
                <a:effectLst/>
                <a:latin typeface="+mn-lt"/>
                <a:cs typeface="Arial" pitchFamily="34" charset="0"/>
              </a:rPr>
              <a:t/>
            </a:r>
            <a:br>
              <a:rPr lang="en-US" sz="3000" smtClean="0">
                <a:solidFill>
                  <a:srgbClr val="FFFF00"/>
                </a:solidFill>
                <a:effectLst/>
                <a:latin typeface="+mn-lt"/>
                <a:cs typeface="Arial" pitchFamily="34" charset="0"/>
              </a:rPr>
            </a:br>
            <a:r>
              <a:rPr lang="en-US" sz="3000" cap="all" smtClean="0">
                <a:solidFill>
                  <a:srgbClr val="FE5B4A"/>
                </a:solidFill>
                <a:effectLst/>
                <a:latin typeface="Arial" pitchFamily="34" charset="0"/>
                <a:cs typeface="Arial" pitchFamily="34" charset="0"/>
              </a:rPr>
              <a:t>GIẢI pháp nâng cao CHẤT LƯỢNG Công tác Giáo dục ĐẠO ĐỨC, LỐI SỐNG CHO SINH VIÊN TRƯỜNG cao đẳng CHẤT LƯỢNG CAO</a:t>
            </a:r>
            <a:br>
              <a:rPr lang="en-US" sz="3000" cap="all" smtClean="0">
                <a:solidFill>
                  <a:srgbClr val="FE5B4A"/>
                </a:solidFill>
                <a:effectLst/>
                <a:latin typeface="Arial" pitchFamily="34" charset="0"/>
                <a:cs typeface="Arial" pitchFamily="34" charset="0"/>
              </a:rPr>
            </a:br>
            <a:r>
              <a:rPr lang="en-US" sz="3000" cap="all" smtClean="0">
                <a:effectLst/>
                <a:latin typeface="Arial" pitchFamily="34" charset="0"/>
                <a:cs typeface="Arial" pitchFamily="34" charset="0"/>
              </a:rPr>
              <a:t/>
            </a:r>
            <a:br>
              <a:rPr lang="en-US" sz="3000" cap="all" smtClean="0">
                <a:effectLst/>
                <a:latin typeface="Arial" pitchFamily="34" charset="0"/>
                <a:cs typeface="Arial" pitchFamily="34" charset="0"/>
              </a:rPr>
            </a:br>
            <a:r>
              <a:rPr lang="en-US" sz="2600" i="1">
                <a:solidFill>
                  <a:schemeClr val="tx1"/>
                </a:solidFill>
                <a:effectLst/>
                <a:latin typeface="Arial" pitchFamily="34" charset="0"/>
                <a:cs typeface="Arial" pitchFamily="34" charset="0"/>
              </a:rPr>
              <a:t>Phan Đức Long – Hồ Minh Lợi</a:t>
            </a:r>
            <a:r>
              <a:rPr lang="en-US" sz="2600">
                <a:solidFill>
                  <a:schemeClr val="tx1"/>
                </a:solidFill>
                <a:effectLst/>
                <a:latin typeface="Arial" pitchFamily="34" charset="0"/>
                <a:cs typeface="Arial" pitchFamily="34" charset="0"/>
              </a:rPr>
              <a:t/>
            </a:r>
            <a:br>
              <a:rPr lang="en-US" sz="2600">
                <a:solidFill>
                  <a:schemeClr val="tx1"/>
                </a:solidFill>
                <a:effectLst/>
                <a:latin typeface="Arial" pitchFamily="34" charset="0"/>
                <a:cs typeface="Arial" pitchFamily="34" charset="0"/>
              </a:rPr>
            </a:br>
            <a:r>
              <a:rPr lang="en-US" sz="2600" i="1">
                <a:solidFill>
                  <a:schemeClr val="tx1"/>
                </a:solidFill>
                <a:effectLst/>
                <a:latin typeface="Arial" pitchFamily="34" charset="0"/>
                <a:cs typeface="Arial" pitchFamily="34" charset="0"/>
              </a:rPr>
              <a:t>Trường Cao đẳng Lý Tự Trọng thành phố Hồ Chí </a:t>
            </a:r>
            <a:r>
              <a:rPr lang="en-US" sz="2600" i="1" smtClean="0">
                <a:solidFill>
                  <a:schemeClr val="tx1"/>
                </a:solidFill>
                <a:effectLst/>
                <a:latin typeface="Arial" pitchFamily="34" charset="0"/>
                <a:cs typeface="Arial" pitchFamily="34" charset="0"/>
              </a:rPr>
              <a:t>Minh</a:t>
            </a:r>
            <a:r>
              <a:rPr lang="en-US" sz="3200">
                <a:effectLst/>
              </a:rPr>
              <a:t/>
            </a:r>
            <a:br>
              <a:rPr lang="en-US" sz="3200">
                <a:effectLst/>
              </a:rPr>
            </a:br>
            <a:endParaRPr lang="en-US" sz="6000">
              <a:solidFill>
                <a:srgbClr val="FFFF00"/>
              </a:solidFill>
              <a:effectLst/>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ctrTitle"/>
          </p:nvPr>
        </p:nvSpPr>
        <p:spPr>
          <a:xfrm>
            <a:off x="0" y="0"/>
            <a:ext cx="9144000" cy="609600"/>
          </a:xfrm>
          <a:solidFill>
            <a:srgbClr val="FFC000"/>
          </a:solidFill>
        </p:spPr>
        <p:txBody>
          <a:bodyPr>
            <a:noAutofit/>
          </a:bodyPr>
          <a:lstStyle/>
          <a:p>
            <a:pPr algn="ctr"/>
            <a:r>
              <a:rPr lang="en-US" sz="3600" smtClean="0">
                <a:solidFill>
                  <a:srgbClr val="66FF33"/>
                </a:solidFill>
                <a:latin typeface="Arial" pitchFamily="34" charset="0"/>
                <a:cs typeface="Arial" pitchFamily="34" charset="0"/>
              </a:rPr>
              <a:t>NỘI DUNG</a:t>
            </a:r>
            <a:endParaRPr lang="en-US" sz="3600">
              <a:solidFill>
                <a:srgbClr val="66FF33"/>
              </a:solidFill>
              <a:latin typeface="Arial" pitchFamily="34" charset="0"/>
              <a:cs typeface="Arial" pitchFamily="34" charset="0"/>
            </a:endParaRPr>
          </a:p>
        </p:txBody>
      </p:sp>
      <p:sp>
        <p:nvSpPr>
          <p:cNvPr id="3" name="Rounded Rectangle 2">
            <a:hlinkClick r:id="rId2" action="ppaction://hlinksldjump"/>
          </p:cNvPr>
          <p:cNvSpPr/>
          <p:nvPr/>
        </p:nvSpPr>
        <p:spPr>
          <a:xfrm>
            <a:off x="0" y="1340604"/>
            <a:ext cx="9136626" cy="9906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en-US" sz="2800" b="1">
                <a:solidFill>
                  <a:srgbClr val="FFFF00"/>
                </a:solidFill>
                <a:latin typeface="Arial" pitchFamily="34" charset="0"/>
                <a:cs typeface="Arial" pitchFamily="34" charset="0"/>
              </a:rPr>
              <a:t>2.</a:t>
            </a:r>
            <a:r>
              <a:rPr lang="en-US" sz="2800" b="1">
                <a:latin typeface="Arial" pitchFamily="34" charset="0"/>
                <a:cs typeface="Arial" pitchFamily="34" charset="0"/>
              </a:rPr>
              <a:t> </a:t>
            </a:r>
            <a:r>
              <a:rPr lang="en-US" sz="2800" b="1" err="1">
                <a:latin typeface="Arial" pitchFamily="34" charset="0"/>
                <a:cs typeface="Arial" pitchFamily="34" charset="0"/>
              </a:rPr>
              <a:t>Những</a:t>
            </a:r>
            <a:r>
              <a:rPr lang="en-US" sz="2800" b="1">
                <a:latin typeface="Arial" pitchFamily="34" charset="0"/>
                <a:cs typeface="Arial" pitchFamily="34" charset="0"/>
              </a:rPr>
              <a:t> </a:t>
            </a:r>
            <a:r>
              <a:rPr lang="en-US" sz="2800" b="1" err="1">
                <a:latin typeface="Arial" pitchFamily="34" charset="0"/>
                <a:cs typeface="Arial" pitchFamily="34" charset="0"/>
              </a:rPr>
              <a:t>nội</a:t>
            </a:r>
            <a:r>
              <a:rPr lang="en-US" sz="2800" b="1">
                <a:latin typeface="Arial" pitchFamily="34" charset="0"/>
                <a:cs typeface="Arial" pitchFamily="34" charset="0"/>
              </a:rPr>
              <a:t> dung </a:t>
            </a:r>
            <a:r>
              <a:rPr lang="en-US" sz="2800" b="1" err="1">
                <a:latin typeface="Arial" pitchFamily="34" charset="0"/>
                <a:cs typeface="Arial" pitchFamily="34" charset="0"/>
              </a:rPr>
              <a:t>giáo</a:t>
            </a:r>
            <a:r>
              <a:rPr lang="en-US" sz="2800" b="1">
                <a:latin typeface="Arial" pitchFamily="34" charset="0"/>
                <a:cs typeface="Arial" pitchFamily="34" charset="0"/>
              </a:rPr>
              <a:t> </a:t>
            </a:r>
            <a:r>
              <a:rPr lang="en-US" sz="2800" b="1" err="1">
                <a:latin typeface="Arial" pitchFamily="34" charset="0"/>
                <a:cs typeface="Arial" pitchFamily="34" charset="0"/>
              </a:rPr>
              <a:t>dục</a:t>
            </a:r>
            <a:r>
              <a:rPr lang="en-US" sz="2800" b="1">
                <a:latin typeface="Arial" pitchFamily="34" charset="0"/>
                <a:cs typeface="Arial" pitchFamily="34" charset="0"/>
              </a:rPr>
              <a:t> </a:t>
            </a:r>
            <a:r>
              <a:rPr lang="en-US" sz="2800" b="1" err="1">
                <a:latin typeface="Arial" pitchFamily="34" charset="0"/>
                <a:cs typeface="Arial" pitchFamily="34" charset="0"/>
              </a:rPr>
              <a:t>đạo</a:t>
            </a:r>
            <a:r>
              <a:rPr lang="en-US" sz="2800" b="1">
                <a:latin typeface="Arial" pitchFamily="34" charset="0"/>
                <a:cs typeface="Arial" pitchFamily="34" charset="0"/>
              </a:rPr>
              <a:t> </a:t>
            </a:r>
            <a:r>
              <a:rPr lang="en-US" sz="2800" b="1" err="1">
                <a:latin typeface="Arial" pitchFamily="34" charset="0"/>
                <a:cs typeface="Arial" pitchFamily="34" charset="0"/>
              </a:rPr>
              <a:t>đức</a:t>
            </a:r>
            <a:r>
              <a:rPr lang="en-US" sz="2800" b="1">
                <a:latin typeface="Arial" pitchFamily="34" charset="0"/>
                <a:cs typeface="Arial" pitchFamily="34" charset="0"/>
              </a:rPr>
              <a:t>, </a:t>
            </a:r>
            <a:r>
              <a:rPr lang="en-US" sz="2800" b="1" err="1">
                <a:latin typeface="Arial" pitchFamily="34" charset="0"/>
                <a:cs typeface="Arial" pitchFamily="34" charset="0"/>
              </a:rPr>
              <a:t>lối</a:t>
            </a:r>
            <a:r>
              <a:rPr lang="en-US" sz="2800" b="1">
                <a:latin typeface="Arial" pitchFamily="34" charset="0"/>
                <a:cs typeface="Arial" pitchFamily="34" charset="0"/>
              </a:rPr>
              <a:t> </a:t>
            </a:r>
            <a:r>
              <a:rPr lang="en-US" sz="2800" b="1" err="1">
                <a:latin typeface="Arial" pitchFamily="34" charset="0"/>
                <a:cs typeface="Arial" pitchFamily="34" charset="0"/>
              </a:rPr>
              <a:t>sống</a:t>
            </a:r>
            <a:r>
              <a:rPr lang="en-US" sz="2800" b="1">
                <a:latin typeface="Arial" pitchFamily="34" charset="0"/>
                <a:cs typeface="Arial" pitchFamily="34" charset="0"/>
              </a:rPr>
              <a:t> </a:t>
            </a:r>
            <a:r>
              <a:rPr lang="en-US" sz="2800" b="1" err="1">
                <a:latin typeface="Arial" pitchFamily="34" charset="0"/>
                <a:cs typeface="Arial" pitchFamily="34" charset="0"/>
              </a:rPr>
              <a:t>cho</a:t>
            </a:r>
            <a:r>
              <a:rPr lang="en-US" sz="2800" b="1">
                <a:latin typeface="Arial" pitchFamily="34" charset="0"/>
                <a:cs typeface="Arial" pitchFamily="34" charset="0"/>
              </a:rPr>
              <a:t> </a:t>
            </a:r>
            <a:r>
              <a:rPr lang="en-US" sz="2800" b="1" err="1">
                <a:latin typeface="Arial" pitchFamily="34" charset="0"/>
                <a:cs typeface="Arial" pitchFamily="34" charset="0"/>
              </a:rPr>
              <a:t>sinh</a:t>
            </a:r>
            <a:r>
              <a:rPr lang="en-US" sz="2800" b="1">
                <a:latin typeface="Arial" pitchFamily="34" charset="0"/>
                <a:cs typeface="Arial" pitchFamily="34" charset="0"/>
              </a:rPr>
              <a:t> </a:t>
            </a:r>
            <a:r>
              <a:rPr lang="en-US" sz="2800" b="1" err="1">
                <a:latin typeface="Arial" pitchFamily="34" charset="0"/>
                <a:cs typeface="Arial" pitchFamily="34" charset="0"/>
              </a:rPr>
              <a:t>viên</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nhà</a:t>
            </a:r>
            <a:r>
              <a:rPr lang="en-US" sz="2800" b="1">
                <a:latin typeface="Arial" pitchFamily="34" charset="0"/>
                <a:cs typeface="Arial" pitchFamily="34" charset="0"/>
              </a:rPr>
              <a:t> </a:t>
            </a:r>
            <a:r>
              <a:rPr lang="en-US" sz="2800" b="1" err="1">
                <a:latin typeface="Arial" pitchFamily="34" charset="0"/>
                <a:cs typeface="Arial" pitchFamily="34" charset="0"/>
              </a:rPr>
              <a:t>trường</a:t>
            </a:r>
            <a:r>
              <a:rPr lang="en-US" sz="2800" b="1">
                <a:latin typeface="Arial" pitchFamily="34" charset="0"/>
                <a:cs typeface="Arial" pitchFamily="34" charset="0"/>
              </a:rPr>
              <a:t> </a:t>
            </a:r>
            <a:r>
              <a:rPr lang="en-US" sz="2800" b="1" err="1">
                <a:latin typeface="Arial" pitchFamily="34" charset="0"/>
                <a:cs typeface="Arial" pitchFamily="34" charset="0"/>
              </a:rPr>
              <a:t>hiện</a:t>
            </a:r>
            <a:r>
              <a:rPr lang="en-US" sz="2800" b="1">
                <a:latin typeface="Arial" pitchFamily="34" charset="0"/>
                <a:cs typeface="Arial" pitchFamily="34" charset="0"/>
              </a:rPr>
              <a:t> </a:t>
            </a:r>
            <a:r>
              <a:rPr lang="en-US" sz="2800" b="1" smtClean="0">
                <a:latin typeface="Arial" pitchFamily="34" charset="0"/>
                <a:cs typeface="Arial" pitchFamily="34" charset="0"/>
              </a:rPr>
              <a:t>nay.</a:t>
            </a:r>
            <a:endParaRPr lang="en-US" sz="2800" b="1">
              <a:latin typeface="Arial" pitchFamily="34" charset="0"/>
              <a:cs typeface="Arial" pitchFamily="34" charset="0"/>
            </a:endParaRPr>
          </a:p>
        </p:txBody>
      </p:sp>
      <p:sp>
        <p:nvSpPr>
          <p:cNvPr id="5" name="Rounded Rectangle 4">
            <a:hlinkClick r:id="rId3" action="ppaction://hlinksldjump"/>
          </p:cNvPr>
          <p:cNvSpPr/>
          <p:nvPr/>
        </p:nvSpPr>
        <p:spPr>
          <a:xfrm>
            <a:off x="-7374" y="685800"/>
            <a:ext cx="9144000" cy="609600"/>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en-US" sz="2800" b="1">
                <a:solidFill>
                  <a:srgbClr val="FFFF00"/>
                </a:solidFill>
                <a:latin typeface="Arial" pitchFamily="34" charset="0"/>
                <a:cs typeface="Arial" pitchFamily="34" charset="0"/>
              </a:rPr>
              <a:t>1.</a:t>
            </a:r>
            <a:r>
              <a:rPr lang="en-US" sz="2800" b="1">
                <a:latin typeface="Arial" pitchFamily="34" charset="0"/>
                <a:cs typeface="Arial" pitchFamily="34" charset="0"/>
              </a:rPr>
              <a:t> </a:t>
            </a:r>
            <a:r>
              <a:rPr lang="en-US" sz="2800" b="1" err="1">
                <a:latin typeface="Arial" pitchFamily="34" charset="0"/>
                <a:cs typeface="Arial" pitchFamily="34" charset="0"/>
              </a:rPr>
              <a:t>Đặt</a:t>
            </a:r>
            <a:r>
              <a:rPr lang="en-US" sz="2800" b="1">
                <a:latin typeface="Arial" pitchFamily="34" charset="0"/>
                <a:cs typeface="Arial" pitchFamily="34" charset="0"/>
              </a:rPr>
              <a:t> </a:t>
            </a:r>
            <a:r>
              <a:rPr lang="en-US" sz="2800" b="1" err="1">
                <a:latin typeface="Arial" pitchFamily="34" charset="0"/>
                <a:cs typeface="Arial" pitchFamily="34" charset="0"/>
              </a:rPr>
              <a:t>vấn</a:t>
            </a:r>
            <a:r>
              <a:rPr lang="en-US" sz="2800" b="1">
                <a:latin typeface="Arial" pitchFamily="34" charset="0"/>
                <a:cs typeface="Arial" pitchFamily="34" charset="0"/>
              </a:rPr>
              <a:t> </a:t>
            </a:r>
            <a:r>
              <a:rPr lang="en-US" sz="2800" b="1" err="1">
                <a:latin typeface="Arial" pitchFamily="34" charset="0"/>
                <a:cs typeface="Arial" pitchFamily="34" charset="0"/>
              </a:rPr>
              <a:t>đề</a:t>
            </a:r>
            <a:endParaRPr lang="en-US" sz="2800" b="1">
              <a:latin typeface="Arial" pitchFamily="34" charset="0"/>
              <a:cs typeface="Arial" pitchFamily="34" charset="0"/>
            </a:endParaRPr>
          </a:p>
        </p:txBody>
      </p:sp>
      <p:sp>
        <p:nvSpPr>
          <p:cNvPr id="7" name="Rounded Rectangle 6">
            <a:hlinkClick r:id="rId4" action="ppaction://hlinksldjump"/>
          </p:cNvPr>
          <p:cNvSpPr/>
          <p:nvPr/>
        </p:nvSpPr>
        <p:spPr>
          <a:xfrm>
            <a:off x="7374" y="2393196"/>
            <a:ext cx="9144000" cy="1828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300"/>
              </a:spcBef>
              <a:spcAft>
                <a:spcPts val="300"/>
              </a:spcAft>
            </a:pPr>
            <a:r>
              <a:rPr lang="en-US" sz="2800" b="1">
                <a:solidFill>
                  <a:srgbClr val="FFFF00"/>
                </a:solidFill>
                <a:latin typeface="Arial" pitchFamily="34" charset="0"/>
                <a:cs typeface="Arial" pitchFamily="34" charset="0"/>
              </a:rPr>
              <a:t>3. </a:t>
            </a:r>
            <a:r>
              <a:rPr lang="en-US" sz="2800" b="1" err="1">
                <a:latin typeface="Arial" pitchFamily="34" charset="0"/>
                <a:cs typeface="Arial" pitchFamily="34" charset="0"/>
              </a:rPr>
              <a:t>Những</a:t>
            </a:r>
            <a:r>
              <a:rPr lang="en-US" sz="2800" b="1">
                <a:latin typeface="Arial" pitchFamily="34" charset="0"/>
                <a:cs typeface="Arial" pitchFamily="34" charset="0"/>
              </a:rPr>
              <a:t> </a:t>
            </a:r>
            <a:r>
              <a:rPr lang="en-US" sz="2800" b="1" err="1">
                <a:latin typeface="Arial" pitchFamily="34" charset="0"/>
                <a:cs typeface="Arial" pitchFamily="34" charset="0"/>
              </a:rPr>
              <a:t>điểm</a:t>
            </a:r>
            <a:r>
              <a:rPr lang="en-US" sz="2800" b="1">
                <a:latin typeface="Arial" pitchFamily="34" charset="0"/>
                <a:cs typeface="Arial" pitchFamily="34" charset="0"/>
              </a:rPr>
              <a:t> </a:t>
            </a:r>
            <a:r>
              <a:rPr lang="en-US" sz="2800" b="1" err="1">
                <a:latin typeface="Arial" pitchFamily="34" charset="0"/>
                <a:cs typeface="Arial" pitchFamily="34" charset="0"/>
              </a:rPr>
              <a:t>mạnh</a:t>
            </a:r>
            <a:r>
              <a:rPr lang="en-US" sz="2800" b="1">
                <a:latin typeface="Arial" pitchFamily="34" charset="0"/>
                <a:cs typeface="Arial" pitchFamily="34" charset="0"/>
              </a:rPr>
              <a:t>, </a:t>
            </a:r>
            <a:r>
              <a:rPr lang="en-US" sz="2800" b="1" err="1">
                <a:latin typeface="Arial" pitchFamily="34" charset="0"/>
                <a:cs typeface="Arial" pitchFamily="34" charset="0"/>
              </a:rPr>
              <a:t>điểm</a:t>
            </a:r>
            <a:r>
              <a:rPr lang="en-US" sz="2800" b="1">
                <a:latin typeface="Arial" pitchFamily="34" charset="0"/>
                <a:cs typeface="Arial" pitchFamily="34" charset="0"/>
              </a:rPr>
              <a:t> </a:t>
            </a:r>
            <a:r>
              <a:rPr lang="en-US" sz="2800" b="1" err="1">
                <a:latin typeface="Arial" pitchFamily="34" charset="0"/>
                <a:cs typeface="Arial" pitchFamily="34" charset="0"/>
              </a:rPr>
              <a:t>yếu</a:t>
            </a:r>
            <a:r>
              <a:rPr lang="en-US" sz="2800" b="1">
                <a:latin typeface="Arial" pitchFamily="34" charset="0"/>
                <a:cs typeface="Arial" pitchFamily="34" charset="0"/>
              </a:rPr>
              <a:t>, </a:t>
            </a:r>
            <a:r>
              <a:rPr lang="en-US" sz="2800" b="1" err="1">
                <a:latin typeface="Arial" pitchFamily="34" charset="0"/>
                <a:cs typeface="Arial" pitchFamily="34" charset="0"/>
              </a:rPr>
              <a:t>cơ</a:t>
            </a:r>
            <a:r>
              <a:rPr lang="en-US" sz="2800" b="1">
                <a:latin typeface="Arial" pitchFamily="34" charset="0"/>
                <a:cs typeface="Arial" pitchFamily="34" charset="0"/>
              </a:rPr>
              <a:t> </a:t>
            </a:r>
            <a:r>
              <a:rPr lang="en-US" sz="2800" b="1" err="1">
                <a:latin typeface="Arial" pitchFamily="34" charset="0"/>
                <a:cs typeface="Arial" pitchFamily="34" charset="0"/>
              </a:rPr>
              <a:t>hội</a:t>
            </a:r>
            <a:r>
              <a:rPr lang="en-US" sz="2800" b="1">
                <a:latin typeface="Arial" pitchFamily="34" charset="0"/>
                <a:cs typeface="Arial" pitchFamily="34" charset="0"/>
              </a:rPr>
              <a:t>, </a:t>
            </a:r>
            <a:r>
              <a:rPr lang="en-US" sz="2800" b="1" err="1">
                <a:latin typeface="Arial" pitchFamily="34" charset="0"/>
                <a:cs typeface="Arial" pitchFamily="34" charset="0"/>
              </a:rPr>
              <a:t>thách</a:t>
            </a:r>
            <a:r>
              <a:rPr lang="en-US" sz="2800" b="1">
                <a:latin typeface="Arial" pitchFamily="34" charset="0"/>
                <a:cs typeface="Arial" pitchFamily="34" charset="0"/>
              </a:rPr>
              <a:t> </a:t>
            </a:r>
            <a:r>
              <a:rPr lang="en-US" sz="2800" b="1" err="1">
                <a:latin typeface="Arial" pitchFamily="34" charset="0"/>
                <a:cs typeface="Arial" pitchFamily="34" charset="0"/>
              </a:rPr>
              <a:t>thức</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công</a:t>
            </a:r>
            <a:r>
              <a:rPr lang="en-US" sz="2800" b="1">
                <a:latin typeface="Arial" pitchFamily="34" charset="0"/>
                <a:cs typeface="Arial" pitchFamily="34" charset="0"/>
              </a:rPr>
              <a:t> </a:t>
            </a:r>
            <a:r>
              <a:rPr lang="en-US" sz="2800" b="1" err="1">
                <a:latin typeface="Arial" pitchFamily="34" charset="0"/>
                <a:cs typeface="Arial" pitchFamily="34" charset="0"/>
              </a:rPr>
              <a:t>tác</a:t>
            </a:r>
            <a:r>
              <a:rPr lang="en-US" sz="2800" b="1">
                <a:latin typeface="Arial" pitchFamily="34" charset="0"/>
                <a:cs typeface="Arial" pitchFamily="34" charset="0"/>
              </a:rPr>
              <a:t> </a:t>
            </a:r>
            <a:r>
              <a:rPr lang="en-US" sz="2800" b="1" err="1">
                <a:latin typeface="Arial" pitchFamily="34" charset="0"/>
                <a:cs typeface="Arial" pitchFamily="34" charset="0"/>
              </a:rPr>
              <a:t>giáo</a:t>
            </a:r>
            <a:r>
              <a:rPr lang="en-US" sz="2800" b="1">
                <a:latin typeface="Arial" pitchFamily="34" charset="0"/>
                <a:cs typeface="Arial" pitchFamily="34" charset="0"/>
              </a:rPr>
              <a:t> </a:t>
            </a:r>
            <a:r>
              <a:rPr lang="en-US" sz="2800" b="1" err="1">
                <a:latin typeface="Arial" pitchFamily="34" charset="0"/>
                <a:cs typeface="Arial" pitchFamily="34" charset="0"/>
              </a:rPr>
              <a:t>dục</a:t>
            </a:r>
            <a:r>
              <a:rPr lang="en-US" sz="2800" b="1">
                <a:latin typeface="Arial" pitchFamily="34" charset="0"/>
                <a:cs typeface="Arial" pitchFamily="34" charset="0"/>
              </a:rPr>
              <a:t> </a:t>
            </a:r>
            <a:r>
              <a:rPr lang="en-US" sz="2800" b="1" err="1">
                <a:latin typeface="Arial" pitchFamily="34" charset="0"/>
                <a:cs typeface="Arial" pitchFamily="34" charset="0"/>
              </a:rPr>
              <a:t>đạo</a:t>
            </a:r>
            <a:r>
              <a:rPr lang="en-US" sz="2800" b="1">
                <a:latin typeface="Arial" pitchFamily="34" charset="0"/>
                <a:cs typeface="Arial" pitchFamily="34" charset="0"/>
              </a:rPr>
              <a:t> </a:t>
            </a:r>
            <a:r>
              <a:rPr lang="en-US" sz="2800" b="1" err="1">
                <a:latin typeface="Arial" pitchFamily="34" charset="0"/>
                <a:cs typeface="Arial" pitchFamily="34" charset="0"/>
              </a:rPr>
              <a:t>đức</a:t>
            </a:r>
            <a:r>
              <a:rPr lang="en-US" sz="2800" b="1">
                <a:latin typeface="Arial" pitchFamily="34" charset="0"/>
                <a:cs typeface="Arial" pitchFamily="34" charset="0"/>
              </a:rPr>
              <a:t>, </a:t>
            </a:r>
            <a:r>
              <a:rPr lang="en-US" sz="2800" b="1" err="1">
                <a:latin typeface="Arial" pitchFamily="34" charset="0"/>
                <a:cs typeface="Arial" pitchFamily="34" charset="0"/>
              </a:rPr>
              <a:t>lối</a:t>
            </a:r>
            <a:r>
              <a:rPr lang="en-US" sz="2800" b="1">
                <a:latin typeface="Arial" pitchFamily="34" charset="0"/>
                <a:cs typeface="Arial" pitchFamily="34" charset="0"/>
              </a:rPr>
              <a:t> </a:t>
            </a:r>
            <a:r>
              <a:rPr lang="en-US" sz="2800" b="1" err="1">
                <a:latin typeface="Arial" pitchFamily="34" charset="0"/>
                <a:cs typeface="Arial" pitchFamily="34" charset="0"/>
              </a:rPr>
              <a:t>sống</a:t>
            </a:r>
            <a:r>
              <a:rPr lang="en-US" sz="2800" b="1">
                <a:latin typeface="Arial" pitchFamily="34" charset="0"/>
                <a:cs typeface="Arial" pitchFamily="34" charset="0"/>
              </a:rPr>
              <a:t> </a:t>
            </a:r>
            <a:r>
              <a:rPr lang="en-US" sz="2800" b="1" err="1">
                <a:latin typeface="Arial" pitchFamily="34" charset="0"/>
                <a:cs typeface="Arial" pitchFamily="34" charset="0"/>
              </a:rPr>
              <a:t>cho</a:t>
            </a:r>
            <a:r>
              <a:rPr lang="en-US" sz="2800" b="1">
                <a:latin typeface="Arial" pitchFamily="34" charset="0"/>
                <a:cs typeface="Arial" pitchFamily="34" charset="0"/>
              </a:rPr>
              <a:t> </a:t>
            </a:r>
            <a:r>
              <a:rPr lang="en-US" sz="2800" b="1" err="1">
                <a:latin typeface="Arial" pitchFamily="34" charset="0"/>
                <a:cs typeface="Arial" pitchFamily="34" charset="0"/>
              </a:rPr>
              <a:t>sinh</a:t>
            </a:r>
            <a:r>
              <a:rPr lang="en-US" sz="2800" b="1">
                <a:latin typeface="Arial" pitchFamily="34" charset="0"/>
                <a:cs typeface="Arial" pitchFamily="34" charset="0"/>
              </a:rPr>
              <a:t> </a:t>
            </a:r>
            <a:r>
              <a:rPr lang="en-US" sz="2800" b="1" err="1">
                <a:latin typeface="Arial" pitchFamily="34" charset="0"/>
                <a:cs typeface="Arial" pitchFamily="34" charset="0"/>
              </a:rPr>
              <a:t>viên</a:t>
            </a:r>
            <a:r>
              <a:rPr lang="en-US" sz="2800" b="1">
                <a:latin typeface="Arial" pitchFamily="34" charset="0"/>
                <a:cs typeface="Arial" pitchFamily="34" charset="0"/>
              </a:rPr>
              <a:t> </a:t>
            </a:r>
            <a:r>
              <a:rPr lang="en-US" sz="2800" b="1" err="1">
                <a:latin typeface="Arial" pitchFamily="34" charset="0"/>
                <a:cs typeface="Arial" pitchFamily="34" charset="0"/>
              </a:rPr>
              <a:t>trường</a:t>
            </a:r>
            <a:r>
              <a:rPr lang="en-US" sz="2800" b="1">
                <a:latin typeface="Arial" pitchFamily="34" charset="0"/>
                <a:cs typeface="Arial" pitchFamily="34" charset="0"/>
              </a:rPr>
              <a:t> Cao </a:t>
            </a:r>
            <a:r>
              <a:rPr lang="en-US" sz="2800" b="1" err="1">
                <a:latin typeface="Arial" pitchFamily="34" charset="0"/>
                <a:cs typeface="Arial" pitchFamily="34" charset="0"/>
              </a:rPr>
              <a:t>đẳng</a:t>
            </a:r>
            <a:r>
              <a:rPr lang="en-US" sz="2800" b="1">
                <a:latin typeface="Arial" pitchFamily="34" charset="0"/>
                <a:cs typeface="Arial" pitchFamily="34" charset="0"/>
              </a:rPr>
              <a:t> Lý </a:t>
            </a:r>
            <a:r>
              <a:rPr lang="en-US" sz="2800" b="1" err="1">
                <a:latin typeface="Arial" pitchFamily="34" charset="0"/>
                <a:cs typeface="Arial" pitchFamily="34" charset="0"/>
              </a:rPr>
              <a:t>Tư</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Thành</a:t>
            </a:r>
            <a:r>
              <a:rPr lang="en-US" sz="2800" b="1">
                <a:latin typeface="Arial" pitchFamily="34" charset="0"/>
                <a:cs typeface="Arial" pitchFamily="34" charset="0"/>
              </a:rPr>
              <a:t> </a:t>
            </a:r>
            <a:r>
              <a:rPr lang="en-US" sz="2800" b="1" err="1">
                <a:latin typeface="Arial" pitchFamily="34" charset="0"/>
                <a:cs typeface="Arial" pitchFamily="34" charset="0"/>
              </a:rPr>
              <a:t>phô</a:t>
            </a:r>
            <a:r>
              <a:rPr lang="en-US" sz="2800" b="1">
                <a:latin typeface="Arial" pitchFamily="34" charset="0"/>
                <a:cs typeface="Arial" pitchFamily="34" charset="0"/>
              </a:rPr>
              <a:t>́ </a:t>
            </a:r>
            <a:r>
              <a:rPr lang="en-US" sz="2800" b="1" err="1">
                <a:latin typeface="Arial" pitchFamily="34" charset="0"/>
                <a:cs typeface="Arial" pitchFamily="34" charset="0"/>
              </a:rPr>
              <a:t>Hô</a:t>
            </a:r>
            <a:r>
              <a:rPr lang="en-US" sz="2800" b="1">
                <a:latin typeface="Arial" pitchFamily="34" charset="0"/>
                <a:cs typeface="Arial" pitchFamily="34" charset="0"/>
              </a:rPr>
              <a:t>̀ Chí </a:t>
            </a:r>
            <a:r>
              <a:rPr lang="en-US" sz="2800" b="1" smtClean="0">
                <a:latin typeface="Arial" pitchFamily="34" charset="0"/>
                <a:cs typeface="Arial" pitchFamily="34" charset="0"/>
              </a:rPr>
              <a:t>Minh</a:t>
            </a:r>
            <a:endParaRPr lang="en-US" sz="2800">
              <a:latin typeface="Arial" pitchFamily="34" charset="0"/>
              <a:cs typeface="Arial" pitchFamily="34" charset="0"/>
            </a:endParaRPr>
          </a:p>
        </p:txBody>
      </p:sp>
      <p:sp>
        <p:nvSpPr>
          <p:cNvPr id="8" name="Rounded Rectangle 7">
            <a:hlinkClick r:id="rId5" action="ppaction://hlinksldjump"/>
          </p:cNvPr>
          <p:cNvSpPr/>
          <p:nvPr/>
        </p:nvSpPr>
        <p:spPr>
          <a:xfrm>
            <a:off x="-7374" y="4281408"/>
            <a:ext cx="9144000" cy="173539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800" b="1">
                <a:solidFill>
                  <a:srgbClr val="FFFF00"/>
                </a:solidFill>
                <a:latin typeface="Arial" pitchFamily="34" charset="0"/>
                <a:cs typeface="Arial" pitchFamily="34" charset="0"/>
              </a:rPr>
              <a:t>4. </a:t>
            </a:r>
            <a:r>
              <a:rPr lang="vi-VN" sz="2800" b="1">
                <a:latin typeface="Arial" pitchFamily="34" charset="0"/>
                <a:cs typeface="Arial" pitchFamily="34" charset="0"/>
              </a:rPr>
              <a:t>Một số </a:t>
            </a:r>
            <a:r>
              <a:rPr lang="en-US" sz="2800" b="1" err="1">
                <a:latin typeface="Arial" pitchFamily="34" charset="0"/>
                <a:cs typeface="Arial" pitchFamily="34" charset="0"/>
              </a:rPr>
              <a:t>giải</a:t>
            </a:r>
            <a:r>
              <a:rPr lang="en-US" sz="2800" b="1">
                <a:latin typeface="Arial" pitchFamily="34" charset="0"/>
                <a:cs typeface="Arial" pitchFamily="34" charset="0"/>
              </a:rPr>
              <a:t> </a:t>
            </a:r>
            <a:r>
              <a:rPr lang="en-US" sz="2800" b="1" err="1">
                <a:latin typeface="Arial" pitchFamily="34" charset="0"/>
                <a:cs typeface="Arial" pitchFamily="34" charset="0"/>
              </a:rPr>
              <a:t>pháp</a:t>
            </a:r>
            <a:r>
              <a:rPr lang="en-US" sz="2800" b="1">
                <a:latin typeface="Arial" pitchFamily="34" charset="0"/>
                <a:cs typeface="Arial" pitchFamily="34" charset="0"/>
              </a:rPr>
              <a:t> </a:t>
            </a:r>
            <a:r>
              <a:rPr lang="vi-VN" sz="2800" b="1">
                <a:latin typeface="Arial" pitchFamily="34" charset="0"/>
                <a:cs typeface="Arial" pitchFamily="34" charset="0"/>
              </a:rPr>
              <a:t>pháp nâng cao </a:t>
            </a:r>
            <a:r>
              <a:rPr lang="en-US" sz="2800" b="1" err="1">
                <a:latin typeface="Arial" pitchFamily="34" charset="0"/>
                <a:cs typeface="Arial" pitchFamily="34" charset="0"/>
              </a:rPr>
              <a:t>hiệu</a:t>
            </a:r>
            <a:r>
              <a:rPr lang="en-US" sz="2800" b="1">
                <a:latin typeface="Arial" pitchFamily="34" charset="0"/>
                <a:cs typeface="Arial" pitchFamily="34" charset="0"/>
              </a:rPr>
              <a:t> quả </a:t>
            </a:r>
            <a:r>
              <a:rPr lang="vi-VN" sz="2800" b="1">
                <a:latin typeface="Arial" pitchFamily="34" charset="0"/>
                <a:cs typeface="Arial" pitchFamily="34" charset="0"/>
              </a:rPr>
              <a:t>công tác giáo dục đạo đức, lối sống cho sinh viên Trường </a:t>
            </a:r>
            <a:r>
              <a:rPr lang="en-US" sz="2800" b="1">
                <a:latin typeface="Arial" pitchFamily="34" charset="0"/>
                <a:cs typeface="Arial" pitchFamily="34" charset="0"/>
              </a:rPr>
              <a:t>Cao </a:t>
            </a:r>
            <a:r>
              <a:rPr lang="en-US" sz="2800" b="1" err="1">
                <a:latin typeface="Arial" pitchFamily="34" charset="0"/>
                <a:cs typeface="Arial" pitchFamily="34" charset="0"/>
              </a:rPr>
              <a:t>đẳng</a:t>
            </a:r>
            <a:r>
              <a:rPr lang="en-US" sz="2800" b="1">
                <a:latin typeface="Arial" pitchFamily="34" charset="0"/>
                <a:cs typeface="Arial" pitchFamily="34" charset="0"/>
              </a:rPr>
              <a:t> </a:t>
            </a:r>
            <a:r>
              <a:rPr lang="en-US" sz="2800" b="1" smtClean="0">
                <a:latin typeface="Arial" pitchFamily="34" charset="0"/>
                <a:cs typeface="Arial" pitchFamily="34" charset="0"/>
              </a:rPr>
              <a:t>chất lượng cao</a:t>
            </a:r>
            <a:endParaRPr lang="en-US" sz="2800">
              <a:latin typeface="Arial" pitchFamily="34" charset="0"/>
              <a:cs typeface="Arial" pitchFamily="34" charset="0"/>
            </a:endParaRPr>
          </a:p>
        </p:txBody>
      </p:sp>
      <p:sp>
        <p:nvSpPr>
          <p:cNvPr id="9" name="Rounded Rectangle 8">
            <a:hlinkClick r:id="" action="ppaction://noaction"/>
          </p:cNvPr>
          <p:cNvSpPr/>
          <p:nvPr/>
        </p:nvSpPr>
        <p:spPr>
          <a:xfrm>
            <a:off x="7374" y="6094710"/>
            <a:ext cx="9144000" cy="6858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800" b="1">
                <a:solidFill>
                  <a:srgbClr val="FFFF00"/>
                </a:solidFill>
                <a:latin typeface="Arial" pitchFamily="34" charset="0"/>
                <a:cs typeface="Arial" pitchFamily="34" charset="0"/>
              </a:rPr>
              <a:t>5. </a:t>
            </a:r>
            <a:r>
              <a:rPr lang="en-US" sz="2800" b="1" err="1">
                <a:latin typeface="Arial" pitchFamily="34" charset="0"/>
                <a:cs typeface="Arial" pitchFamily="34" charset="0"/>
              </a:rPr>
              <a:t>Kết</a:t>
            </a:r>
            <a:r>
              <a:rPr lang="en-US" sz="2800" b="1">
                <a:latin typeface="Arial" pitchFamily="34" charset="0"/>
                <a:cs typeface="Arial" pitchFamily="34" charset="0"/>
              </a:rPr>
              <a:t> </a:t>
            </a:r>
            <a:r>
              <a:rPr lang="en-US" sz="2800" b="1" err="1">
                <a:latin typeface="Arial" pitchFamily="34" charset="0"/>
                <a:cs typeface="Arial" pitchFamily="34" charset="0"/>
              </a:rPr>
              <a:t>luận</a:t>
            </a:r>
            <a:endParaRPr lang="en-US" sz="2800">
              <a:latin typeface="Arial" pitchFamily="34" charset="0"/>
              <a:cs typeface="Arial" pitchFamily="34" charset="0"/>
            </a:endParaRP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09600"/>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a:latin typeface="Arial" pitchFamily="34" charset="0"/>
                <a:cs typeface="Arial" pitchFamily="34" charset="0"/>
              </a:rPr>
              <a:t>Sinh</a:t>
            </a:r>
            <a:r>
              <a:rPr lang="en-US" sz="2600" b="1">
                <a:latin typeface="Arial" pitchFamily="34" charset="0"/>
                <a:cs typeface="Arial" pitchFamily="34" charset="0"/>
              </a:rPr>
              <a:t> </a:t>
            </a:r>
            <a:r>
              <a:rPr lang="en-US" sz="2600" b="1" err="1">
                <a:latin typeface="Arial" pitchFamily="34" charset="0"/>
                <a:cs typeface="Arial" pitchFamily="34" charset="0"/>
              </a:rPr>
              <a:t>viên</a:t>
            </a:r>
            <a:r>
              <a:rPr lang="en-US" sz="2600" b="1">
                <a:latin typeface="Arial" pitchFamily="34" charset="0"/>
                <a:cs typeface="Arial" pitchFamily="34" charset="0"/>
              </a:rPr>
              <a:t> (SV) </a:t>
            </a:r>
            <a:r>
              <a:rPr lang="en-US" sz="2600" b="1" err="1">
                <a:latin typeface="Arial" pitchFamily="34" charset="0"/>
                <a:cs typeface="Arial" pitchFamily="34" charset="0"/>
              </a:rPr>
              <a:t>là</a:t>
            </a:r>
            <a:r>
              <a:rPr lang="en-US" sz="2600" b="1">
                <a:latin typeface="Arial" pitchFamily="34" charset="0"/>
                <a:cs typeface="Arial" pitchFamily="34" charset="0"/>
              </a:rPr>
              <a:t> </a:t>
            </a:r>
            <a:r>
              <a:rPr lang="en-US" sz="2600" b="1" err="1">
                <a:latin typeface="Arial" pitchFamily="34" charset="0"/>
                <a:cs typeface="Arial" pitchFamily="34" charset="0"/>
              </a:rPr>
              <a:t>lực</a:t>
            </a:r>
            <a:r>
              <a:rPr lang="en-US" sz="2600" b="1">
                <a:latin typeface="Arial" pitchFamily="34" charset="0"/>
                <a:cs typeface="Arial" pitchFamily="34" charset="0"/>
              </a:rPr>
              <a:t> </a:t>
            </a:r>
            <a:r>
              <a:rPr lang="en-US" sz="2600" b="1" err="1">
                <a:latin typeface="Arial" pitchFamily="34" charset="0"/>
                <a:cs typeface="Arial" pitchFamily="34" charset="0"/>
              </a:rPr>
              <a:t>lượng</a:t>
            </a:r>
            <a:r>
              <a:rPr lang="en-US" sz="2600" b="1">
                <a:latin typeface="Arial" pitchFamily="34" charset="0"/>
                <a:cs typeface="Arial" pitchFamily="34" charset="0"/>
              </a:rPr>
              <a:t> </a:t>
            </a:r>
            <a:r>
              <a:rPr lang="en-US" sz="2600" b="1" err="1">
                <a:latin typeface="Arial" pitchFamily="34" charset="0"/>
                <a:cs typeface="Arial" pitchFamily="34" charset="0"/>
              </a:rPr>
              <a:t>thanh</a:t>
            </a:r>
            <a:r>
              <a:rPr lang="en-US" sz="2600" b="1">
                <a:latin typeface="Arial" pitchFamily="34" charset="0"/>
                <a:cs typeface="Arial" pitchFamily="34" charset="0"/>
              </a:rPr>
              <a:t> </a:t>
            </a:r>
            <a:r>
              <a:rPr lang="en-US" sz="2600" b="1" err="1">
                <a:latin typeface="Arial" pitchFamily="34" charset="0"/>
                <a:cs typeface="Arial" pitchFamily="34" charset="0"/>
              </a:rPr>
              <a:t>niên</a:t>
            </a:r>
            <a:r>
              <a:rPr lang="en-US" sz="2600" b="1">
                <a:latin typeface="Arial" pitchFamily="34" charset="0"/>
                <a:cs typeface="Arial" pitchFamily="34" charset="0"/>
              </a:rPr>
              <a:t> </a:t>
            </a:r>
            <a:r>
              <a:rPr lang="en-US" sz="2600" b="1" err="1">
                <a:latin typeface="Arial" pitchFamily="34" charset="0"/>
                <a:cs typeface="Arial" pitchFamily="34" charset="0"/>
              </a:rPr>
              <a:t>đông</a:t>
            </a:r>
            <a:r>
              <a:rPr lang="en-US" sz="2600" b="1">
                <a:latin typeface="Arial" pitchFamily="34" charset="0"/>
                <a:cs typeface="Arial" pitchFamily="34" charset="0"/>
              </a:rPr>
              <a:t> </a:t>
            </a:r>
            <a:r>
              <a:rPr lang="en-US" sz="2600" b="1" smtClean="0">
                <a:latin typeface="Arial" pitchFamily="34" charset="0"/>
                <a:cs typeface="Arial" pitchFamily="34" charset="0"/>
              </a:rPr>
              <a:t>đảo </a:t>
            </a:r>
            <a:r>
              <a:rPr lang="en-US" sz="2600" b="1">
                <a:latin typeface="Arial" pitchFamily="34" charset="0"/>
                <a:cs typeface="Arial" pitchFamily="34" charset="0"/>
              </a:rPr>
              <a:t>chiếm tỉ trọng lớn trong lực lượng lao đông sản </a:t>
            </a:r>
            <a:r>
              <a:rPr lang="en-US" sz="2600" b="1" smtClean="0">
                <a:latin typeface="Arial" pitchFamily="34" charset="0"/>
                <a:cs typeface="Arial" pitchFamily="34" charset="0"/>
              </a:rPr>
              <a:t>xuất, là </a:t>
            </a:r>
            <a:r>
              <a:rPr lang="en-US" sz="2600" b="1" err="1" smtClean="0">
                <a:latin typeface="Arial" pitchFamily="34" charset="0"/>
                <a:cs typeface="Arial" pitchFamily="34" charset="0"/>
              </a:rPr>
              <a:t>nhân</a:t>
            </a:r>
            <a:r>
              <a:rPr lang="en-US" sz="2600" b="1" smtClean="0">
                <a:latin typeface="Arial" pitchFamily="34" charset="0"/>
                <a:cs typeface="Arial" pitchFamily="34" charset="0"/>
              </a:rPr>
              <a:t> </a:t>
            </a:r>
            <a:r>
              <a:rPr lang="en-US" sz="2600" b="1" err="1">
                <a:latin typeface="Arial" pitchFamily="34" charset="0"/>
                <a:cs typeface="Arial" pitchFamily="34" charset="0"/>
              </a:rPr>
              <a:t>tố</a:t>
            </a:r>
            <a:r>
              <a:rPr lang="en-US" sz="2600" b="1">
                <a:latin typeface="Arial" pitchFamily="34" charset="0"/>
                <a:cs typeface="Arial" pitchFamily="34" charset="0"/>
              </a:rPr>
              <a:t> </a:t>
            </a:r>
            <a:r>
              <a:rPr lang="en-US" sz="2600" b="1" err="1">
                <a:latin typeface="Arial" pitchFamily="34" charset="0"/>
                <a:cs typeface="Arial" pitchFamily="34" charset="0"/>
              </a:rPr>
              <a:t>quyết</a:t>
            </a:r>
            <a:r>
              <a:rPr lang="en-US" sz="2600" b="1">
                <a:latin typeface="Arial" pitchFamily="34" charset="0"/>
                <a:cs typeface="Arial" pitchFamily="34" charset="0"/>
              </a:rPr>
              <a:t> </a:t>
            </a:r>
            <a:r>
              <a:rPr lang="en-US" sz="2600" b="1" err="1">
                <a:latin typeface="Arial" pitchFamily="34" charset="0"/>
                <a:cs typeface="Arial" pitchFamily="34" charset="0"/>
              </a:rPr>
              <a:t>định</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thành</a:t>
            </a:r>
            <a:r>
              <a:rPr lang="en-US" sz="2600" b="1">
                <a:latin typeface="Arial" pitchFamily="34" charset="0"/>
                <a:cs typeface="Arial" pitchFamily="34" charset="0"/>
              </a:rPr>
              <a:t> </a:t>
            </a:r>
            <a:r>
              <a:rPr lang="en-US" sz="2600" b="1" err="1">
                <a:latin typeface="Arial" pitchFamily="34" charset="0"/>
                <a:cs typeface="Arial" pitchFamily="34" charset="0"/>
              </a:rPr>
              <a:t>bại</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nghiệp</a:t>
            </a:r>
            <a:r>
              <a:rPr lang="en-US" sz="2600" b="1">
                <a:latin typeface="Arial" pitchFamily="34" charset="0"/>
                <a:cs typeface="Arial" pitchFamily="34" charset="0"/>
              </a:rPr>
              <a:t> </a:t>
            </a:r>
            <a:r>
              <a:rPr lang="en-US" sz="2600" b="1" smtClean="0">
                <a:latin typeface="Arial" pitchFamily="34" charset="0"/>
                <a:cs typeface="Arial" pitchFamily="34" charset="0"/>
              </a:rPr>
              <a:t>CNH, HĐH đất </a:t>
            </a:r>
            <a:r>
              <a:rPr lang="en-US" sz="2600" b="1" err="1">
                <a:latin typeface="Arial" pitchFamily="34" charset="0"/>
                <a:cs typeface="Arial" pitchFamily="34" charset="0"/>
              </a:rPr>
              <a:t>nước</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a:latin typeface="Arial" pitchFamily="34" charset="0"/>
                <a:cs typeface="Arial" pitchFamily="34" charset="0"/>
              </a:rPr>
              <a:t>nhập</a:t>
            </a:r>
            <a:r>
              <a:rPr lang="en-US" sz="2600" b="1">
                <a:latin typeface="Arial" pitchFamily="34" charset="0"/>
                <a:cs typeface="Arial" pitchFamily="34" charset="0"/>
              </a:rPr>
              <a:t> </a:t>
            </a:r>
            <a:r>
              <a:rPr lang="en-US" sz="2600" b="1" err="1">
                <a:latin typeface="Arial" pitchFamily="34" charset="0"/>
                <a:cs typeface="Arial" pitchFamily="34" charset="0"/>
              </a:rPr>
              <a:t>quốc</a:t>
            </a:r>
            <a:r>
              <a:rPr lang="en-US" sz="2600" b="1">
                <a:latin typeface="Arial" pitchFamily="34" charset="0"/>
                <a:cs typeface="Arial" pitchFamily="34" charset="0"/>
              </a:rPr>
              <a:t> </a:t>
            </a:r>
            <a:r>
              <a:rPr lang="en-US" sz="2600" b="1" err="1">
                <a:latin typeface="Arial" pitchFamily="34" charset="0"/>
                <a:cs typeface="Arial" pitchFamily="34" charset="0"/>
              </a:rPr>
              <a:t>tế</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xây</a:t>
            </a:r>
            <a:r>
              <a:rPr lang="en-US" sz="2600" b="1">
                <a:latin typeface="Arial" pitchFamily="34" charset="0"/>
                <a:cs typeface="Arial" pitchFamily="34" charset="0"/>
              </a:rPr>
              <a:t> </a:t>
            </a:r>
            <a:r>
              <a:rPr lang="en-US" sz="2600" b="1" err="1">
                <a:latin typeface="Arial" pitchFamily="34" charset="0"/>
                <a:cs typeface="Arial" pitchFamily="34" charset="0"/>
              </a:rPr>
              <a:t>dựng</a:t>
            </a:r>
            <a:r>
              <a:rPr lang="en-US" sz="2600" b="1">
                <a:latin typeface="Arial" pitchFamily="34" charset="0"/>
                <a:cs typeface="Arial" pitchFamily="34" charset="0"/>
              </a:rPr>
              <a:t> </a:t>
            </a:r>
            <a:r>
              <a:rPr lang="en-US" sz="2600" b="1" smtClean="0">
                <a:latin typeface="Arial" pitchFamily="34" charset="0"/>
                <a:cs typeface="Arial" pitchFamily="34" charset="0"/>
              </a:rPr>
              <a:t>CNXH.</a:t>
            </a:r>
            <a:endParaRPr lang="en-US" sz="2600" b="1">
              <a:latin typeface="Arial" pitchFamily="34" charset="0"/>
              <a:cs typeface="Arial" pitchFamily="34" charset="0"/>
            </a:endParaRPr>
          </a:p>
        </p:txBody>
      </p:sp>
      <p:sp>
        <p:nvSpPr>
          <p:cNvPr id="10" name="Title 3"/>
          <p:cNvSpPr>
            <a:spLocks noGrp="1"/>
          </p:cNvSpPr>
          <p:nvPr>
            <p:ph type="ctrTitle"/>
          </p:nvPr>
        </p:nvSpPr>
        <p:spPr>
          <a:xfrm>
            <a:off x="0" y="0"/>
            <a:ext cx="9144000" cy="609600"/>
          </a:xfrm>
          <a:solidFill>
            <a:srgbClr val="66FF33"/>
          </a:solidFill>
        </p:spPr>
        <p:txBody>
          <a:bodyPr>
            <a:noAutofit/>
          </a:bodyPr>
          <a:lstStyle/>
          <a:p>
            <a:pPr algn="just"/>
            <a:r>
              <a:rPr lang="en-US" sz="3600" smtClean="0">
                <a:solidFill>
                  <a:schemeClr val="tx1"/>
                </a:solidFill>
                <a:latin typeface="Arial" pitchFamily="34" charset="0"/>
                <a:cs typeface="Arial" pitchFamily="34" charset="0"/>
              </a:rPr>
              <a:t>1. Đặt vấn đề</a:t>
            </a:r>
            <a:endParaRPr lang="en-US" sz="3600">
              <a:solidFill>
                <a:schemeClr val="tx1"/>
              </a:solidFill>
              <a:latin typeface="Arial" pitchFamily="34" charset="0"/>
              <a:cs typeface="Arial" pitchFamily="34" charset="0"/>
            </a:endParaRPr>
          </a:p>
        </p:txBody>
      </p:sp>
      <p:sp>
        <p:nvSpPr>
          <p:cNvPr id="11" name="Rectangle 10"/>
          <p:cNvSpPr/>
          <p:nvPr/>
        </p:nvSpPr>
        <p:spPr>
          <a:xfrm>
            <a:off x="0" y="2209800"/>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smtClean="0">
                <a:latin typeface="Arial" pitchFamily="34" charset="0"/>
                <a:cs typeface="Arial" pitchFamily="34" charset="0"/>
              </a:rPr>
              <a:t>Sự</a:t>
            </a:r>
            <a:r>
              <a:rPr lang="en-US" sz="2600" b="1" smtClean="0">
                <a:latin typeface="Arial" pitchFamily="34" charset="0"/>
                <a:cs typeface="Arial" pitchFamily="34" charset="0"/>
              </a:rPr>
              <a:t> </a:t>
            </a:r>
            <a:r>
              <a:rPr lang="en-US" sz="2600" b="1" err="1">
                <a:latin typeface="Arial" pitchFamily="34" charset="0"/>
                <a:cs typeface="Arial" pitchFamily="34" charset="0"/>
              </a:rPr>
              <a:t>phát</a:t>
            </a:r>
            <a:r>
              <a:rPr lang="en-US" sz="2600" b="1">
                <a:latin typeface="Arial" pitchFamily="34" charset="0"/>
                <a:cs typeface="Arial" pitchFamily="34" charset="0"/>
              </a:rPr>
              <a:t> </a:t>
            </a:r>
            <a:r>
              <a:rPr lang="en-US" sz="2600" b="1" err="1">
                <a:latin typeface="Arial" pitchFamily="34" charset="0"/>
                <a:cs typeface="Arial" pitchFamily="34" charset="0"/>
              </a:rPr>
              <a:t>triển</a:t>
            </a:r>
            <a:r>
              <a:rPr lang="en-US" sz="2600" b="1">
                <a:latin typeface="Arial" pitchFamily="34" charset="0"/>
                <a:cs typeface="Arial" pitchFamily="34" charset="0"/>
              </a:rPr>
              <a:t> </a:t>
            </a:r>
            <a:r>
              <a:rPr lang="en-US" sz="2600" b="1" err="1">
                <a:latin typeface="Arial" pitchFamily="34" charset="0"/>
                <a:cs typeface="Arial" pitchFamily="34" charset="0"/>
              </a:rPr>
              <a:t>không</a:t>
            </a:r>
            <a:r>
              <a:rPr lang="en-US" sz="2600" b="1">
                <a:latin typeface="Arial" pitchFamily="34" charset="0"/>
                <a:cs typeface="Arial" pitchFamily="34" charset="0"/>
              </a:rPr>
              <a:t> </a:t>
            </a:r>
            <a:r>
              <a:rPr lang="en-US" sz="2600" b="1" err="1">
                <a:latin typeface="Arial" pitchFamily="34" charset="0"/>
                <a:cs typeface="Arial" pitchFamily="34" charset="0"/>
              </a:rPr>
              <a:t>ngừng</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khoa</a:t>
            </a:r>
            <a:r>
              <a:rPr lang="en-US" sz="2600" b="1">
                <a:latin typeface="Arial" pitchFamily="34" charset="0"/>
                <a:cs typeface="Arial" pitchFamily="34" charset="0"/>
              </a:rPr>
              <a:t> </a:t>
            </a:r>
            <a:r>
              <a:rPr lang="en-US" sz="2600" b="1" err="1">
                <a:latin typeface="Arial" pitchFamily="34" charset="0"/>
                <a:cs typeface="Arial" pitchFamily="34" charset="0"/>
              </a:rPr>
              <a:t>học</a:t>
            </a:r>
            <a:r>
              <a:rPr lang="en-US" sz="2600" b="1">
                <a:latin typeface="Arial" pitchFamily="34" charset="0"/>
                <a:cs typeface="Arial" pitchFamily="34" charset="0"/>
              </a:rPr>
              <a:t>, </a:t>
            </a:r>
            <a:r>
              <a:rPr lang="en-US" sz="2600" b="1" err="1">
                <a:latin typeface="Arial" pitchFamily="34" charset="0"/>
                <a:cs typeface="Arial" pitchFamily="34" charset="0"/>
              </a:rPr>
              <a:t>công</a:t>
            </a:r>
            <a:r>
              <a:rPr lang="en-US" sz="2600" b="1">
                <a:latin typeface="Arial" pitchFamily="34" charset="0"/>
                <a:cs typeface="Arial" pitchFamily="34" charset="0"/>
              </a:rPr>
              <a:t> </a:t>
            </a:r>
            <a:r>
              <a:rPr lang="en-US" sz="2600" b="1" err="1">
                <a:latin typeface="Arial" pitchFamily="34" charset="0"/>
                <a:cs typeface="Arial" pitchFamily="34" charset="0"/>
              </a:rPr>
              <a:t>nghệ</a:t>
            </a:r>
            <a:r>
              <a:rPr lang="en-US" sz="2600" b="1">
                <a:latin typeface="Arial" pitchFamily="34" charset="0"/>
                <a:cs typeface="Arial" pitchFamily="34" charset="0"/>
              </a:rPr>
              <a:t> </a:t>
            </a:r>
            <a:r>
              <a:rPr lang="en-US" sz="2600" b="1" err="1">
                <a:latin typeface="Arial" pitchFamily="34" charset="0"/>
                <a:cs typeface="Arial" pitchFamily="34" charset="0"/>
              </a:rPr>
              <a:t>đã</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đang</a:t>
            </a:r>
            <a:r>
              <a:rPr lang="en-US" sz="2600" b="1">
                <a:latin typeface="Arial" pitchFamily="34" charset="0"/>
                <a:cs typeface="Arial" pitchFamily="34" charset="0"/>
              </a:rPr>
              <a:t> </a:t>
            </a:r>
            <a:r>
              <a:rPr lang="en-US" sz="2600" b="1" err="1">
                <a:latin typeface="Arial" pitchFamily="34" charset="0"/>
                <a:cs typeface="Arial" pitchFamily="34" charset="0"/>
              </a:rPr>
              <a:t>tác</a:t>
            </a:r>
            <a:r>
              <a:rPr lang="en-US" sz="2600" b="1">
                <a:latin typeface="Arial" pitchFamily="34" charset="0"/>
                <a:cs typeface="Arial" pitchFamily="34" charset="0"/>
              </a:rPr>
              <a:t> </a:t>
            </a:r>
            <a:r>
              <a:rPr lang="en-US" sz="2600" b="1" err="1">
                <a:latin typeface="Arial" pitchFamily="34" charset="0"/>
                <a:cs typeface="Arial" pitchFamily="34" charset="0"/>
              </a:rPr>
              <a:t>động</a:t>
            </a:r>
            <a:r>
              <a:rPr lang="en-US" sz="2600" b="1">
                <a:latin typeface="Arial" pitchFamily="34" charset="0"/>
                <a:cs typeface="Arial" pitchFamily="34" charset="0"/>
              </a:rPr>
              <a:t> </a:t>
            </a:r>
            <a:r>
              <a:rPr lang="en-US" sz="2600" b="1" err="1">
                <a:latin typeface="Arial" pitchFamily="34" charset="0"/>
                <a:cs typeface="Arial" pitchFamily="34" charset="0"/>
              </a:rPr>
              <a:t>trực</a:t>
            </a:r>
            <a:r>
              <a:rPr lang="en-US" sz="2600" b="1">
                <a:latin typeface="Arial" pitchFamily="34" charset="0"/>
                <a:cs typeface="Arial" pitchFamily="34" charset="0"/>
              </a:rPr>
              <a:t> </a:t>
            </a:r>
            <a:r>
              <a:rPr lang="en-US" sz="2600" b="1" err="1">
                <a:latin typeface="Arial" pitchFamily="34" charset="0"/>
                <a:cs typeface="Arial" pitchFamily="34" charset="0"/>
              </a:rPr>
              <a:t>tiếp</a:t>
            </a:r>
            <a:r>
              <a:rPr lang="en-US" sz="2600" b="1">
                <a:latin typeface="Arial" pitchFamily="34" charset="0"/>
                <a:cs typeface="Arial" pitchFamily="34" charset="0"/>
              </a:rPr>
              <a:t> </a:t>
            </a:r>
            <a:r>
              <a:rPr lang="en-US" sz="2600" b="1" err="1">
                <a:latin typeface="Arial" pitchFamily="34" charset="0"/>
                <a:cs typeface="Arial" pitchFamily="34" charset="0"/>
              </a:rPr>
              <a:t>đến</a:t>
            </a:r>
            <a:r>
              <a:rPr lang="en-US" sz="2600" b="1">
                <a:latin typeface="Arial" pitchFamily="34" charset="0"/>
                <a:cs typeface="Arial" pitchFamily="34" charset="0"/>
              </a:rPr>
              <a:t> </a:t>
            </a:r>
            <a:r>
              <a:rPr lang="en-US" sz="2600" b="1" err="1">
                <a:latin typeface="Arial" pitchFamily="34" charset="0"/>
                <a:cs typeface="Arial" pitchFamily="34" charset="0"/>
              </a:rPr>
              <a:t>đạo</a:t>
            </a:r>
            <a:r>
              <a:rPr lang="en-US" sz="2600" b="1">
                <a:latin typeface="Arial" pitchFamily="34" charset="0"/>
                <a:cs typeface="Arial" pitchFamily="34" charset="0"/>
              </a:rPr>
              <a:t> </a:t>
            </a:r>
            <a:r>
              <a:rPr lang="en-US" sz="2600" b="1" err="1">
                <a:latin typeface="Arial" pitchFamily="34" charset="0"/>
                <a:cs typeface="Arial" pitchFamily="34" charset="0"/>
              </a:rPr>
              <a:t>đức</a:t>
            </a:r>
            <a:r>
              <a:rPr lang="en-US" sz="2600" b="1">
                <a:latin typeface="Arial" pitchFamily="34" charset="0"/>
                <a:cs typeface="Arial" pitchFamily="34" charset="0"/>
              </a:rPr>
              <a:t>, </a:t>
            </a:r>
            <a:r>
              <a:rPr lang="en-US" sz="2600" b="1" err="1">
                <a:latin typeface="Arial" pitchFamily="34" charset="0"/>
                <a:cs typeface="Arial" pitchFamily="34" charset="0"/>
              </a:rPr>
              <a:t>lối</a:t>
            </a:r>
            <a:r>
              <a:rPr lang="en-US" sz="2600" b="1">
                <a:latin typeface="Arial" pitchFamily="34" charset="0"/>
                <a:cs typeface="Arial" pitchFamily="34" charset="0"/>
              </a:rPr>
              <a:t> </a:t>
            </a:r>
            <a:r>
              <a:rPr lang="en-US" sz="2600" b="1" err="1">
                <a:latin typeface="Arial" pitchFamily="34" charset="0"/>
                <a:cs typeface="Arial" pitchFamily="34" charset="0"/>
              </a:rPr>
              <a:t>sống</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13" name="Rectangle 12"/>
          <p:cNvSpPr/>
          <p:nvPr/>
        </p:nvSpPr>
        <p:spPr>
          <a:xfrm>
            <a:off x="0" y="3505200"/>
            <a:ext cx="9144000" cy="89255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smtClean="0">
                <a:latin typeface="Arial" pitchFamily="34" charset="0"/>
                <a:cs typeface="Arial" pitchFamily="34" charset="0"/>
              </a:rPr>
              <a:t>Sự</a:t>
            </a:r>
            <a:r>
              <a:rPr lang="en-US" sz="2600" b="1" smtClean="0">
                <a:latin typeface="Arial" pitchFamily="34" charset="0"/>
                <a:cs typeface="Arial" pitchFamily="34" charset="0"/>
              </a:rPr>
              <a:t> </a:t>
            </a:r>
            <a:r>
              <a:rPr lang="en-US" sz="2600" b="1" err="1">
                <a:latin typeface="Arial" pitchFamily="34" charset="0"/>
                <a:cs typeface="Arial" pitchFamily="34" charset="0"/>
              </a:rPr>
              <a:t>quan</a:t>
            </a:r>
            <a:r>
              <a:rPr lang="en-US" sz="2600" b="1">
                <a:latin typeface="Arial" pitchFamily="34" charset="0"/>
                <a:cs typeface="Arial" pitchFamily="34" charset="0"/>
              </a:rPr>
              <a:t> </a:t>
            </a:r>
            <a:r>
              <a:rPr lang="en-US" sz="2600" b="1" err="1">
                <a:latin typeface="Arial" pitchFamily="34" charset="0"/>
                <a:cs typeface="Arial" pitchFamily="34" charset="0"/>
              </a:rPr>
              <a:t>tâm</a:t>
            </a:r>
            <a:r>
              <a:rPr lang="en-US" sz="2600" b="1">
                <a:latin typeface="Arial" pitchFamily="34" charset="0"/>
                <a:cs typeface="Arial" pitchFamily="34" charset="0"/>
              </a:rPr>
              <a:t> </a:t>
            </a:r>
            <a:r>
              <a:rPr lang="en-US" sz="2600" b="1" err="1">
                <a:latin typeface="Arial" pitchFamily="34" charset="0"/>
                <a:cs typeface="Arial" pitchFamily="34" charset="0"/>
              </a:rPr>
              <a:t>giáo</a:t>
            </a:r>
            <a:r>
              <a:rPr lang="en-US" sz="2600" b="1">
                <a:latin typeface="Arial" pitchFamily="34" charset="0"/>
                <a:cs typeface="Arial" pitchFamily="34" charset="0"/>
              </a:rPr>
              <a:t> </a:t>
            </a:r>
            <a:r>
              <a:rPr lang="en-US" sz="2600" b="1" err="1">
                <a:latin typeface="Arial" pitchFamily="34" charset="0"/>
                <a:cs typeface="Arial" pitchFamily="34" charset="0"/>
              </a:rPr>
              <a:t>dục</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gia</a:t>
            </a:r>
            <a:r>
              <a:rPr lang="en-US" sz="2600" b="1">
                <a:latin typeface="Arial" pitchFamily="34" charset="0"/>
                <a:cs typeface="Arial" pitchFamily="34" charset="0"/>
              </a:rPr>
              <a:t> </a:t>
            </a:r>
            <a:r>
              <a:rPr lang="en-US" sz="2600" b="1" err="1">
                <a:latin typeface="Arial" pitchFamily="34" charset="0"/>
                <a:cs typeface="Arial" pitchFamily="34" charset="0"/>
              </a:rPr>
              <a:t>đình</a:t>
            </a:r>
            <a:r>
              <a:rPr lang="en-US" sz="2600" b="1">
                <a:latin typeface="Arial" pitchFamily="34" charset="0"/>
                <a:cs typeface="Arial" pitchFamily="34" charset="0"/>
              </a:rPr>
              <a:t>, </a:t>
            </a:r>
            <a:r>
              <a:rPr lang="en-US" sz="2600" b="1" err="1">
                <a:latin typeface="Arial" pitchFamily="34" charset="0"/>
                <a:cs typeface="Arial" pitchFamily="34" charset="0"/>
              </a:rPr>
              <a:t>xã</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smtClean="0">
                <a:latin typeface="Arial" pitchFamily="34" charset="0"/>
                <a:cs typeface="Arial" pitchFamily="34" charset="0"/>
              </a:rPr>
              <a:t>chưa</a:t>
            </a:r>
            <a:r>
              <a:rPr lang="en-US" sz="2600" b="1" smtClean="0">
                <a:latin typeface="Arial" pitchFamily="34" charset="0"/>
                <a:cs typeface="Arial" pitchFamily="34" charset="0"/>
              </a:rPr>
              <a:t> </a:t>
            </a:r>
            <a:r>
              <a:rPr lang="en-US" sz="2600" b="1" err="1" smtClean="0">
                <a:latin typeface="Arial" pitchFamily="34" charset="0"/>
                <a:cs typeface="Arial" pitchFamily="34" charset="0"/>
              </a:rPr>
              <a:t>cao</a:t>
            </a:r>
            <a:r>
              <a:rPr lang="en-US" sz="2600" b="1" smtClean="0">
                <a:latin typeface="Arial" pitchFamily="34" charset="0"/>
                <a:cs typeface="Arial" pitchFamily="34" charset="0"/>
              </a:rPr>
              <a:t> </a:t>
            </a:r>
            <a:r>
              <a:rPr lang="en-US" sz="2600" b="1" err="1" smtClean="0">
                <a:latin typeface="Arial" pitchFamily="34" charset="0"/>
                <a:cs typeface="Arial" pitchFamily="34" charset="0"/>
              </a:rPr>
              <a:t>làm</a:t>
            </a:r>
            <a:r>
              <a:rPr lang="en-US" sz="2600" b="1" smtClean="0">
                <a:latin typeface="Arial" pitchFamily="34" charset="0"/>
                <a:cs typeface="Arial" pitchFamily="34" charset="0"/>
              </a:rPr>
              <a:t> </a:t>
            </a:r>
            <a:r>
              <a:rPr lang="en-US" sz="2600" b="1" err="1" smtClean="0">
                <a:latin typeface="Arial" pitchFamily="34" charset="0"/>
                <a:cs typeface="Arial" pitchFamily="34" charset="0"/>
              </a:rPr>
              <a:t>ảnh</a:t>
            </a:r>
            <a:r>
              <a:rPr lang="en-US" sz="2600" b="1" smtClean="0">
                <a:latin typeface="Arial" pitchFamily="34" charset="0"/>
                <a:cs typeface="Arial" pitchFamily="34" charset="0"/>
              </a:rPr>
              <a:t> </a:t>
            </a:r>
            <a:r>
              <a:rPr lang="en-US" sz="2600" b="1" err="1" smtClean="0">
                <a:latin typeface="Arial" pitchFamily="34" charset="0"/>
                <a:cs typeface="Arial" pitchFamily="34" charset="0"/>
              </a:rPr>
              <a:t>hưởng</a:t>
            </a:r>
            <a:r>
              <a:rPr lang="en-US" sz="2600" b="1" smtClean="0">
                <a:latin typeface="Arial" pitchFamily="34" charset="0"/>
                <a:cs typeface="Arial" pitchFamily="34" charset="0"/>
              </a:rPr>
              <a:t> </a:t>
            </a:r>
            <a:r>
              <a:rPr lang="en-US" sz="2600" b="1" err="1" smtClean="0">
                <a:latin typeface="Arial" pitchFamily="34" charset="0"/>
                <a:cs typeface="Arial" pitchFamily="34" charset="0"/>
              </a:rPr>
              <a:t>đến</a:t>
            </a:r>
            <a:r>
              <a:rPr lang="en-US" sz="2600" b="1" smtClean="0">
                <a:latin typeface="Arial" pitchFamily="34" charset="0"/>
                <a:cs typeface="Arial" pitchFamily="34" charset="0"/>
              </a:rPr>
              <a:t> </a:t>
            </a:r>
            <a:r>
              <a:rPr lang="en-US" sz="2600" b="1" err="1" smtClean="0">
                <a:latin typeface="Arial" pitchFamily="34" charset="0"/>
                <a:cs typeface="Arial" pitchFamily="34" charset="0"/>
              </a:rPr>
              <a:t>đạo</a:t>
            </a:r>
            <a:r>
              <a:rPr lang="en-US" sz="2600" b="1" smtClean="0">
                <a:latin typeface="Arial" pitchFamily="34" charset="0"/>
                <a:cs typeface="Arial" pitchFamily="34" charset="0"/>
              </a:rPr>
              <a:t> </a:t>
            </a:r>
            <a:r>
              <a:rPr lang="en-US" sz="2600" b="1" err="1" smtClean="0">
                <a:latin typeface="Arial" pitchFamily="34" charset="0"/>
                <a:cs typeface="Arial" pitchFamily="34" charset="0"/>
              </a:rPr>
              <a:t>đức</a:t>
            </a:r>
            <a:r>
              <a:rPr lang="en-US" sz="2600" b="1" smtClean="0">
                <a:latin typeface="Arial" pitchFamily="34" charset="0"/>
                <a:cs typeface="Arial" pitchFamily="34" charset="0"/>
              </a:rPr>
              <a:t>, </a:t>
            </a:r>
            <a:r>
              <a:rPr lang="en-US" sz="2600" b="1" err="1" smtClean="0">
                <a:latin typeface="Arial" pitchFamily="34" charset="0"/>
                <a:cs typeface="Arial" pitchFamily="34" charset="0"/>
              </a:rPr>
              <a:t>lối</a:t>
            </a:r>
            <a:r>
              <a:rPr lang="en-US" sz="2600" b="1" smtClean="0">
                <a:latin typeface="Arial" pitchFamily="34" charset="0"/>
                <a:cs typeface="Arial" pitchFamily="34" charset="0"/>
              </a:rPr>
              <a:t> </a:t>
            </a:r>
            <a:r>
              <a:rPr lang="en-US" sz="2600" b="1" err="1" smtClean="0">
                <a:latin typeface="Arial" pitchFamily="34" charset="0"/>
                <a:cs typeface="Arial" pitchFamily="34" charset="0"/>
              </a:rPr>
              <a:t>sống</a:t>
            </a:r>
            <a:r>
              <a:rPr lang="en-US" sz="2600" b="1" smtClean="0">
                <a:latin typeface="Arial" pitchFamily="34" charset="0"/>
                <a:cs typeface="Arial" pitchFamily="34" charset="0"/>
              </a:rPr>
              <a:t> </a:t>
            </a:r>
            <a:r>
              <a:rPr lang="en-US" sz="2600" b="1" err="1" smtClean="0">
                <a:latin typeface="Arial" pitchFamily="34" charset="0"/>
                <a:cs typeface="Arial" pitchFamily="34" charset="0"/>
              </a:rPr>
              <a:t>của</a:t>
            </a:r>
            <a:r>
              <a:rPr lang="en-US" sz="2600" b="1" smtClean="0">
                <a:latin typeface="Arial" pitchFamily="34" charset="0"/>
                <a:cs typeface="Arial" pitchFamily="34" charset="0"/>
              </a:rPr>
              <a:t> SV.</a:t>
            </a:r>
            <a:endParaRPr lang="en-US" sz="2600" b="1">
              <a:latin typeface="Arial" pitchFamily="34" charset="0"/>
              <a:cs typeface="Arial" pitchFamily="34" charset="0"/>
            </a:endParaRPr>
          </a:p>
        </p:txBody>
      </p:sp>
      <p:sp>
        <p:nvSpPr>
          <p:cNvPr id="14" name="Rectangle 13"/>
          <p:cNvSpPr/>
          <p:nvPr/>
        </p:nvSpPr>
        <p:spPr>
          <a:xfrm>
            <a:off x="0" y="4343400"/>
            <a:ext cx="9144000" cy="2492990"/>
          </a:xfrm>
          <a:prstGeom prst="rect">
            <a:avLst/>
          </a:prstGeom>
        </p:spPr>
        <p:txBody>
          <a:bodyPr wrap="square">
            <a:spAutoFit/>
          </a:bodyPr>
          <a:lstStyle/>
          <a:p>
            <a:pPr indent="457200" algn="just"/>
            <a:r>
              <a:rPr lang="en-US" sz="2600" b="1">
                <a:latin typeface="Arial" pitchFamily="34" charset="0"/>
                <a:cs typeface="Arial" pitchFamily="34" charset="0"/>
              </a:rPr>
              <a:t> </a:t>
            </a:r>
            <a:r>
              <a:rPr lang="en-US" sz="2600" b="1" smtClean="0">
                <a:latin typeface="Arial" pitchFamily="34" charset="0"/>
                <a:cs typeface="Arial" pitchFamily="34" charset="0"/>
              </a:rPr>
              <a:t>  X</a:t>
            </a:r>
            <a:r>
              <a:rPr lang="vi-VN" sz="2600" b="1">
                <a:latin typeface="Arial" pitchFamily="34" charset="0"/>
                <a:cs typeface="Arial" pitchFamily="34" charset="0"/>
              </a:rPr>
              <a:t>ây dựng lối sống đẹp, lành mạnh</a:t>
            </a:r>
            <a:r>
              <a:rPr lang="en-US" sz="2600" b="1">
                <a:latin typeface="Arial" pitchFamily="34" charset="0"/>
                <a:cs typeface="Arial" pitchFamily="34" charset="0"/>
              </a:rPr>
              <a:t>, </a:t>
            </a:r>
            <a:r>
              <a:rPr lang="en-US" sz="2600" b="1" err="1">
                <a:latin typeface="Arial" pitchFamily="34" charset="0"/>
                <a:cs typeface="Arial" pitchFamily="34" charset="0"/>
              </a:rPr>
              <a:t>có</a:t>
            </a:r>
            <a:r>
              <a:rPr lang="en-US" sz="2600" b="1">
                <a:latin typeface="Arial" pitchFamily="34" charset="0"/>
                <a:cs typeface="Arial" pitchFamily="34" charset="0"/>
              </a:rPr>
              <a:t> </a:t>
            </a:r>
            <a:r>
              <a:rPr lang="en-US" sz="2600" b="1" err="1">
                <a:latin typeface="Arial" pitchFamily="34" charset="0"/>
                <a:cs typeface="Arial" pitchFamily="34" charset="0"/>
              </a:rPr>
              <a:t>mục</a:t>
            </a:r>
            <a:r>
              <a:rPr lang="en-US" sz="2600" b="1">
                <a:latin typeface="Arial" pitchFamily="34" charset="0"/>
                <a:cs typeface="Arial" pitchFamily="34" charset="0"/>
              </a:rPr>
              <a:t> </a:t>
            </a:r>
            <a:r>
              <a:rPr lang="en-US" sz="2600" b="1" err="1">
                <a:latin typeface="Arial" pitchFamily="34" charset="0"/>
                <a:cs typeface="Arial" pitchFamily="34" charset="0"/>
              </a:rPr>
              <a:t>tiêu</a:t>
            </a:r>
            <a:r>
              <a:rPr lang="en-US" sz="2600" b="1">
                <a:latin typeface="Arial" pitchFamily="34" charset="0"/>
                <a:cs typeface="Arial" pitchFamily="34" charset="0"/>
              </a:rPr>
              <a:t>, </a:t>
            </a:r>
            <a:r>
              <a:rPr lang="en-US" sz="2600" b="1" err="1">
                <a:latin typeface="Arial" pitchFamily="34" charset="0"/>
                <a:cs typeface="Arial" pitchFamily="34" charset="0"/>
              </a:rPr>
              <a:t>có</a:t>
            </a:r>
            <a:r>
              <a:rPr lang="en-US" sz="2600" b="1">
                <a:latin typeface="Arial" pitchFamily="34" charset="0"/>
                <a:cs typeface="Arial" pitchFamily="34" charset="0"/>
              </a:rPr>
              <a:t> </a:t>
            </a:r>
            <a:r>
              <a:rPr lang="en-US" sz="2600" b="1" err="1">
                <a:latin typeface="Arial" pitchFamily="34" charset="0"/>
                <a:cs typeface="Arial" pitchFamily="34" charset="0"/>
              </a:rPr>
              <a:t>lý</a:t>
            </a:r>
            <a:r>
              <a:rPr lang="en-US" sz="2600" b="1">
                <a:latin typeface="Arial" pitchFamily="34" charset="0"/>
                <a:cs typeface="Arial" pitchFamily="34" charset="0"/>
              </a:rPr>
              <a:t> </a:t>
            </a:r>
            <a:r>
              <a:rPr lang="en-US" sz="2600" b="1" err="1">
                <a:latin typeface="Arial" pitchFamily="34" charset="0"/>
                <a:cs typeface="Arial" pitchFamily="34" charset="0"/>
              </a:rPr>
              <a:t>tưởng</a:t>
            </a:r>
            <a:r>
              <a:rPr lang="vi-VN" sz="2600" b="1">
                <a:latin typeface="Arial" pitchFamily="34" charset="0"/>
                <a:cs typeface="Arial" pitchFamily="34" charset="0"/>
              </a:rPr>
              <a:t> cho </a:t>
            </a:r>
            <a:r>
              <a:rPr lang="en-US" sz="2600" b="1" smtClean="0">
                <a:latin typeface="Arial" pitchFamily="34" charset="0"/>
                <a:cs typeface="Arial" pitchFamily="34" charset="0"/>
              </a:rPr>
              <a:t>SV, </a:t>
            </a:r>
            <a:r>
              <a:rPr lang="vi-VN" sz="2600" b="1">
                <a:latin typeface="Arial" pitchFamily="34" charset="0"/>
                <a:cs typeface="Arial" pitchFamily="34" charset="0"/>
              </a:rPr>
              <a:t>là một công việc cốt lõi của việc hình thành phát triển nhân cách con người mới, </a:t>
            </a:r>
            <a:r>
              <a:rPr lang="en-US" sz="2600" b="1" err="1" smtClean="0">
                <a:latin typeface="Arial" pitchFamily="34" charset="0"/>
                <a:cs typeface="Arial" pitchFamily="34" charset="0"/>
              </a:rPr>
              <a:t>góp</a:t>
            </a:r>
            <a:r>
              <a:rPr lang="en-US" sz="2600" b="1" smtClean="0">
                <a:latin typeface="Arial" pitchFamily="34" charset="0"/>
                <a:cs typeface="Arial" pitchFamily="34" charset="0"/>
              </a:rPr>
              <a:t> </a:t>
            </a:r>
            <a:r>
              <a:rPr lang="en-US" sz="2600" b="1" err="1">
                <a:latin typeface="Arial" pitchFamily="34" charset="0"/>
                <a:cs typeface="Arial" pitchFamily="34" charset="0"/>
              </a:rPr>
              <a:t>phần</a:t>
            </a:r>
            <a:r>
              <a:rPr lang="en-US" sz="2600" b="1">
                <a:latin typeface="Arial" pitchFamily="34" charset="0"/>
                <a:cs typeface="Arial" pitchFamily="34" charset="0"/>
              </a:rPr>
              <a:t> </a:t>
            </a:r>
            <a:r>
              <a:rPr lang="en-US" sz="2600" b="1" err="1">
                <a:latin typeface="Arial" pitchFamily="34" charset="0"/>
                <a:cs typeface="Arial" pitchFamily="34" charset="0"/>
              </a:rPr>
              <a:t>đào</a:t>
            </a:r>
            <a:r>
              <a:rPr lang="en-US" sz="2600" b="1">
                <a:latin typeface="Arial" pitchFamily="34" charset="0"/>
                <a:cs typeface="Arial" pitchFamily="34" charset="0"/>
              </a:rPr>
              <a:t> </a:t>
            </a:r>
            <a:r>
              <a:rPr lang="en-US" sz="2600" b="1" err="1">
                <a:latin typeface="Arial" pitchFamily="34" charset="0"/>
                <a:cs typeface="Arial" pitchFamily="34" charset="0"/>
              </a:rPr>
              <a:t>tạo</a:t>
            </a:r>
            <a:r>
              <a:rPr lang="en-US" sz="2600" b="1">
                <a:latin typeface="Arial" pitchFamily="34" charset="0"/>
                <a:cs typeface="Arial" pitchFamily="34" charset="0"/>
              </a:rPr>
              <a:t> </a:t>
            </a:r>
            <a:r>
              <a:rPr lang="en-US" sz="2600" b="1" err="1">
                <a:latin typeface="Arial" pitchFamily="34" charset="0"/>
                <a:cs typeface="Arial" pitchFamily="34" charset="0"/>
              </a:rPr>
              <a:t>nguồn</a:t>
            </a:r>
            <a:r>
              <a:rPr lang="en-US" sz="2600" b="1">
                <a:latin typeface="Arial" pitchFamily="34" charset="0"/>
                <a:cs typeface="Arial" pitchFamily="34" charset="0"/>
              </a:rPr>
              <a:t> </a:t>
            </a:r>
            <a:r>
              <a:rPr lang="en-US" sz="2600" b="1" err="1">
                <a:latin typeface="Arial" pitchFamily="34" charset="0"/>
                <a:cs typeface="Arial" pitchFamily="34" charset="0"/>
              </a:rPr>
              <a:t>nhân</a:t>
            </a:r>
            <a:r>
              <a:rPr lang="en-US" sz="2600" b="1">
                <a:latin typeface="Arial" pitchFamily="34" charset="0"/>
                <a:cs typeface="Arial" pitchFamily="34" charset="0"/>
              </a:rPr>
              <a:t> </a:t>
            </a:r>
            <a:r>
              <a:rPr lang="en-US" sz="2600" b="1" err="1">
                <a:latin typeface="Arial" pitchFamily="34" charset="0"/>
                <a:cs typeface="Arial" pitchFamily="34" charset="0"/>
              </a:rPr>
              <a:t>lực</a:t>
            </a:r>
            <a:r>
              <a:rPr lang="en-US" sz="2600" b="1">
                <a:latin typeface="Arial" pitchFamily="34" charset="0"/>
                <a:cs typeface="Arial" pitchFamily="34" charset="0"/>
              </a:rPr>
              <a:t> </a:t>
            </a:r>
            <a:r>
              <a:rPr lang="en-US" sz="2600" b="1" err="1">
                <a:latin typeface="Arial" pitchFamily="34" charset="0"/>
                <a:cs typeface="Arial" pitchFamily="34" charset="0"/>
              </a:rPr>
              <a:t>trẻ</a:t>
            </a:r>
            <a:r>
              <a:rPr lang="en-US" sz="2600" b="1">
                <a:latin typeface="Arial" pitchFamily="34" charset="0"/>
                <a:cs typeface="Arial" pitchFamily="34" charset="0"/>
              </a:rPr>
              <a:t> </a:t>
            </a:r>
            <a:r>
              <a:rPr lang="en-US" sz="2600" b="1" err="1">
                <a:latin typeface="Arial" pitchFamily="34" charset="0"/>
                <a:cs typeface="Arial" pitchFamily="34" charset="0"/>
              </a:rPr>
              <a:t>chất</a:t>
            </a:r>
            <a:r>
              <a:rPr lang="en-US" sz="2600" b="1">
                <a:latin typeface="Arial" pitchFamily="34" charset="0"/>
                <a:cs typeface="Arial" pitchFamily="34" charset="0"/>
              </a:rPr>
              <a:t> </a:t>
            </a:r>
            <a:r>
              <a:rPr lang="en-US" sz="2600" b="1" err="1">
                <a:latin typeface="Arial" pitchFamily="34" charset="0"/>
                <a:cs typeface="Arial" pitchFamily="34" charset="0"/>
              </a:rPr>
              <a:t>lượng</a:t>
            </a:r>
            <a:r>
              <a:rPr lang="en-US" sz="2600" b="1">
                <a:latin typeface="Arial" pitchFamily="34" charset="0"/>
                <a:cs typeface="Arial" pitchFamily="34" charset="0"/>
              </a:rPr>
              <a:t> </a:t>
            </a:r>
            <a:r>
              <a:rPr lang="en-US" sz="2600" b="1" err="1">
                <a:latin typeface="Arial" pitchFamily="34" charset="0"/>
                <a:cs typeface="Arial" pitchFamily="34" charset="0"/>
              </a:rPr>
              <a:t>cao</a:t>
            </a:r>
            <a:r>
              <a:rPr lang="en-US" sz="2600" b="1">
                <a:latin typeface="Arial" pitchFamily="34" charset="0"/>
                <a:cs typeface="Arial" pitchFamily="34" charset="0"/>
              </a:rPr>
              <a:t>, </a:t>
            </a:r>
            <a:r>
              <a:rPr lang="en-US" sz="2600" b="1" err="1">
                <a:latin typeface="Arial" pitchFamily="34" charset="0"/>
                <a:cs typeface="Arial" pitchFamily="34" charset="0"/>
              </a:rPr>
              <a:t>đáp</a:t>
            </a:r>
            <a:r>
              <a:rPr lang="en-US" sz="2600" b="1">
                <a:latin typeface="Arial" pitchFamily="34" charset="0"/>
                <a:cs typeface="Arial" pitchFamily="34" charset="0"/>
              </a:rPr>
              <a:t> </a:t>
            </a:r>
            <a:r>
              <a:rPr lang="en-US" sz="2600" b="1" err="1">
                <a:latin typeface="Arial" pitchFamily="34" charset="0"/>
                <a:cs typeface="Arial" pitchFamily="34" charset="0"/>
              </a:rPr>
              <a:t>ứng</a:t>
            </a:r>
            <a:r>
              <a:rPr lang="en-US" sz="2600" b="1">
                <a:latin typeface="Arial" pitchFamily="34" charset="0"/>
                <a:cs typeface="Arial" pitchFamily="34" charset="0"/>
              </a:rPr>
              <a:t> </a:t>
            </a:r>
            <a:r>
              <a:rPr lang="en-US" sz="2600" b="1" err="1">
                <a:latin typeface="Arial" pitchFamily="34" charset="0"/>
                <a:cs typeface="Arial" pitchFamily="34" charset="0"/>
              </a:rPr>
              <a:t>yêu</a:t>
            </a:r>
            <a:r>
              <a:rPr lang="en-US" sz="2600" b="1">
                <a:latin typeface="Arial" pitchFamily="34" charset="0"/>
                <a:cs typeface="Arial" pitchFamily="34" charset="0"/>
              </a:rPr>
              <a:t> </a:t>
            </a:r>
            <a:r>
              <a:rPr lang="en-US" sz="2600" b="1" err="1">
                <a:latin typeface="Arial" pitchFamily="34" charset="0"/>
                <a:cs typeface="Arial" pitchFamily="34" charset="0"/>
              </a:rPr>
              <a:t>cầu</a:t>
            </a:r>
            <a:r>
              <a:rPr lang="en-US" sz="2600" b="1">
                <a:latin typeface="Arial" pitchFamily="34" charset="0"/>
                <a:cs typeface="Arial" pitchFamily="34" charset="0"/>
              </a:rPr>
              <a:t> </a:t>
            </a:r>
            <a:r>
              <a:rPr lang="en-US" sz="2600" b="1" err="1">
                <a:latin typeface="Arial" pitchFamily="34" charset="0"/>
                <a:cs typeface="Arial" pitchFamily="34" charset="0"/>
              </a:rPr>
              <a:t>ngày</a:t>
            </a:r>
            <a:r>
              <a:rPr lang="en-US" sz="2600" b="1">
                <a:latin typeface="Arial" pitchFamily="34" charset="0"/>
                <a:cs typeface="Arial" pitchFamily="34" charset="0"/>
              </a:rPr>
              <a:t> </a:t>
            </a:r>
            <a:r>
              <a:rPr lang="en-US" sz="2600" b="1" err="1">
                <a:latin typeface="Arial" pitchFamily="34" charset="0"/>
                <a:cs typeface="Arial" pitchFamily="34" charset="0"/>
              </a:rPr>
              <a:t>càng</a:t>
            </a:r>
            <a:r>
              <a:rPr lang="en-US" sz="2600" b="1">
                <a:latin typeface="Arial" pitchFamily="34" charset="0"/>
                <a:cs typeface="Arial" pitchFamily="34" charset="0"/>
              </a:rPr>
              <a:t> </a:t>
            </a:r>
            <a:r>
              <a:rPr lang="en-US" sz="2600" b="1" err="1">
                <a:latin typeface="Arial" pitchFamily="34" charset="0"/>
                <a:cs typeface="Arial" pitchFamily="34" charset="0"/>
              </a:rPr>
              <a:t>cao</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xã</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nghiệp</a:t>
            </a:r>
            <a:r>
              <a:rPr lang="en-US" sz="2600" b="1">
                <a:latin typeface="Arial" pitchFamily="34" charset="0"/>
                <a:cs typeface="Arial" pitchFamily="34" charset="0"/>
              </a:rPr>
              <a:t> </a:t>
            </a:r>
            <a:r>
              <a:rPr lang="en-US" sz="2600" b="1" err="1">
                <a:latin typeface="Arial" pitchFamily="34" charset="0"/>
                <a:cs typeface="Arial" pitchFamily="34" charset="0"/>
              </a:rPr>
              <a:t>xây</a:t>
            </a:r>
            <a:r>
              <a:rPr lang="en-US" sz="2600" b="1">
                <a:latin typeface="Arial" pitchFamily="34" charset="0"/>
                <a:cs typeface="Arial" pitchFamily="34" charset="0"/>
              </a:rPr>
              <a:t> </a:t>
            </a:r>
            <a:r>
              <a:rPr lang="en-US" sz="2600" b="1" err="1">
                <a:latin typeface="Arial" pitchFamily="34" charset="0"/>
                <a:cs typeface="Arial" pitchFamily="34" charset="0"/>
              </a:rPr>
              <a:t>dựng</a:t>
            </a:r>
            <a:r>
              <a:rPr lang="en-US" sz="2600" b="1">
                <a:latin typeface="Arial" pitchFamily="34" charset="0"/>
                <a:cs typeface="Arial" pitchFamily="34" charset="0"/>
              </a:rPr>
              <a:t> </a:t>
            </a:r>
            <a:r>
              <a:rPr lang="en-US" sz="2600" b="1" err="1">
                <a:latin typeface="Arial" pitchFamily="34" charset="0"/>
                <a:cs typeface="Arial" pitchFamily="34" charset="0"/>
              </a:rPr>
              <a:t>bảo</a:t>
            </a:r>
            <a:r>
              <a:rPr lang="en-US" sz="2600" b="1">
                <a:latin typeface="Arial" pitchFamily="34" charset="0"/>
                <a:cs typeface="Arial" pitchFamily="34" charset="0"/>
              </a:rPr>
              <a:t> </a:t>
            </a:r>
            <a:r>
              <a:rPr lang="en-US" sz="2600" b="1" err="1">
                <a:latin typeface="Arial" pitchFamily="34" charset="0"/>
                <a:cs typeface="Arial" pitchFamily="34" charset="0"/>
              </a:rPr>
              <a:t>vệ</a:t>
            </a:r>
            <a:r>
              <a:rPr lang="en-US" sz="2600" b="1">
                <a:latin typeface="Arial" pitchFamily="34" charset="0"/>
                <a:cs typeface="Arial" pitchFamily="34" charset="0"/>
              </a:rPr>
              <a:t> </a:t>
            </a:r>
            <a:r>
              <a:rPr lang="en-US" sz="2600" b="1" err="1">
                <a:latin typeface="Arial" pitchFamily="34" charset="0"/>
                <a:cs typeface="Arial" pitchFamily="34" charset="0"/>
              </a:rPr>
              <a:t>tổ</a:t>
            </a:r>
            <a:r>
              <a:rPr lang="en-US" sz="2600" b="1">
                <a:latin typeface="Arial" pitchFamily="34" charset="0"/>
                <a:cs typeface="Arial" pitchFamily="34" charset="0"/>
              </a:rPr>
              <a:t> </a:t>
            </a:r>
            <a:r>
              <a:rPr lang="en-US" sz="2600" b="1" err="1">
                <a:latin typeface="Arial" pitchFamily="34" charset="0"/>
                <a:cs typeface="Arial" pitchFamily="34" charset="0"/>
              </a:rPr>
              <a:t>quốc</a:t>
            </a:r>
            <a:r>
              <a:rPr lang="en-US" sz="2600" b="1">
                <a:latin typeface="Arial" pitchFamily="34" charset="0"/>
                <a:cs typeface="Arial" pitchFamily="34" charset="0"/>
              </a:rPr>
              <a:t>.</a:t>
            </a:r>
          </a:p>
        </p:txBody>
      </p:sp>
      <p:cxnSp>
        <p:nvCxnSpPr>
          <p:cNvPr id="4" name="Straight Arrow Connector 3"/>
          <p:cNvCxnSpPr/>
          <p:nvPr/>
        </p:nvCxnSpPr>
        <p:spPr>
          <a:xfrm>
            <a:off x="381000" y="4608876"/>
            <a:ext cx="381000" cy="0"/>
          </a:xfrm>
          <a:prstGeom prst="straightConnector1">
            <a:avLst/>
          </a:prstGeom>
          <a:ln w="28575">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2" name="Right Arrow 1">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219200"/>
          </a:xfrm>
          <a:solidFill>
            <a:srgbClr val="92D050"/>
          </a:solidFill>
        </p:spPr>
        <p:txBody>
          <a:bodyPr>
            <a:noAutofit/>
          </a:bodyPr>
          <a:lstStyle/>
          <a:p>
            <a:pPr algn="just"/>
            <a:r>
              <a:rPr lang="en-US" sz="3600" smtClean="0">
                <a:solidFill>
                  <a:srgbClr val="FFFF00"/>
                </a:solidFill>
                <a:effectLst/>
                <a:latin typeface="Arial" pitchFamily="34" charset="0"/>
                <a:cs typeface="Arial" pitchFamily="34" charset="0"/>
              </a:rPr>
              <a:t>2. Nội </a:t>
            </a:r>
            <a:r>
              <a:rPr lang="en-US" sz="3600">
                <a:solidFill>
                  <a:srgbClr val="FFFF00"/>
                </a:solidFill>
                <a:effectLst/>
                <a:latin typeface="Arial" pitchFamily="34" charset="0"/>
                <a:cs typeface="Arial" pitchFamily="34" charset="0"/>
              </a:rPr>
              <a:t>dung giáo dục đạo đức, lối sống cho sinh viên trong nhà trường hiện nay</a:t>
            </a:r>
            <a:endParaRPr lang="en-US" sz="3600">
              <a:solidFill>
                <a:srgbClr val="FFFF00"/>
              </a:solidFill>
              <a:latin typeface="Arial" pitchFamily="34" charset="0"/>
              <a:cs typeface="Arial" pitchFamily="34" charset="0"/>
            </a:endParaRPr>
          </a:p>
        </p:txBody>
      </p:sp>
      <p:sp>
        <p:nvSpPr>
          <p:cNvPr id="7" name="Right Arrow 6">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0" y="1374100"/>
            <a:ext cx="9144000" cy="4493538"/>
          </a:xfrm>
          <a:prstGeom prst="rect">
            <a:avLst/>
          </a:prstGeom>
        </p:spPr>
        <p:txBody>
          <a:bodyPr wrap="square">
            <a:spAutoFit/>
          </a:bodyPr>
          <a:lstStyle/>
          <a:p>
            <a:pPr indent="457200" algn="just"/>
            <a:r>
              <a:rPr lang="en-US" sz="2600" b="1">
                <a:latin typeface="Arial" pitchFamily="34" charset="0"/>
                <a:cs typeface="Arial" pitchFamily="34" charset="0"/>
              </a:rPr>
              <a:t>Xác định tầm quan trọng của công tác giáo dục đạo đức, lối sống trong SV trong nhà </a:t>
            </a:r>
            <a:r>
              <a:rPr lang="en-US" sz="2600" b="1" smtClean="0">
                <a:latin typeface="Arial" pitchFamily="34" charset="0"/>
                <a:cs typeface="Arial" pitchFamily="34" charset="0"/>
              </a:rPr>
              <a:t>trường. Đồng thời </a:t>
            </a:r>
            <a:r>
              <a:rPr lang="en-US" sz="2600" b="1">
                <a:latin typeface="Arial" pitchFamily="34" charset="0"/>
                <a:cs typeface="Arial" pitchFamily="34" charset="0"/>
              </a:rPr>
              <a:t>Thực hiện theo Nghị quyết số 29-NQ/TW </a:t>
            </a:r>
            <a:r>
              <a:rPr lang="en-US" sz="2600" b="1" i="1">
                <a:latin typeface="Arial" pitchFamily="34" charset="0"/>
                <a:cs typeface="Arial" pitchFamily="34" charset="0"/>
              </a:rPr>
              <a:t>ngày 4 tháng 11 năm 2013</a:t>
            </a:r>
            <a:r>
              <a:rPr lang="en-US" sz="2600" b="1">
                <a:latin typeface="Arial" pitchFamily="34" charset="0"/>
                <a:cs typeface="Arial" pitchFamily="34" charset="0"/>
              </a:rPr>
              <a:t> của Ban chấp hành Trung ương </a:t>
            </a:r>
            <a:r>
              <a:rPr lang="en-US" sz="2600" b="1" i="1" smtClean="0">
                <a:latin typeface="Arial" pitchFamily="34" charset="0"/>
                <a:cs typeface="Arial" pitchFamily="34" charset="0"/>
              </a:rPr>
              <a:t>về “Đổi </a:t>
            </a:r>
            <a:r>
              <a:rPr lang="en-US" sz="2600" b="1" i="1">
                <a:latin typeface="Arial" pitchFamily="34" charset="0"/>
                <a:cs typeface="Arial" pitchFamily="34" charset="0"/>
              </a:rPr>
              <a:t>mới căn bản, toàn diện giáo dục và đào tạo…”</a:t>
            </a:r>
            <a:r>
              <a:rPr lang="en-US" sz="2600" b="1">
                <a:latin typeface="Arial" pitchFamily="34" charset="0"/>
                <a:cs typeface="Arial" pitchFamily="34" charset="0"/>
              </a:rPr>
              <a:t> và Chỉ thị 31/CT-TTg </a:t>
            </a:r>
            <a:r>
              <a:rPr lang="en-US" sz="2600" b="1" i="1">
                <a:latin typeface="Arial" pitchFamily="34" charset="0"/>
                <a:cs typeface="Arial" pitchFamily="34" charset="0"/>
              </a:rPr>
              <a:t>ngày 04 tháng 12 năm 2019</a:t>
            </a:r>
            <a:r>
              <a:rPr lang="en-US" sz="2600" b="1">
                <a:latin typeface="Arial" pitchFamily="34" charset="0"/>
                <a:cs typeface="Arial" pitchFamily="34" charset="0"/>
              </a:rPr>
              <a:t> của Thủ tướng Chính phủ, về </a:t>
            </a:r>
            <a:r>
              <a:rPr lang="en-US" sz="2600" b="1" i="1">
                <a:latin typeface="Arial" pitchFamily="34" charset="0"/>
                <a:cs typeface="Arial" pitchFamily="34" charset="0"/>
              </a:rPr>
              <a:t>“Tăng cường giáo dục đạo đức, lối sống cho sinh viên</a:t>
            </a:r>
            <a:r>
              <a:rPr lang="en-US" sz="2600" b="1" i="1" smtClean="0">
                <a:latin typeface="Arial" pitchFamily="34" charset="0"/>
                <a:cs typeface="Arial" pitchFamily="34" charset="0"/>
              </a:rPr>
              <a:t>”. </a:t>
            </a:r>
            <a:r>
              <a:rPr lang="en-US" sz="2600" b="1" smtClean="0">
                <a:latin typeface="Arial" pitchFamily="34" charset="0"/>
                <a:cs typeface="Arial" pitchFamily="34" charset="0"/>
              </a:rPr>
              <a:t>Các truờng đã xây dựng một số nội dung cơ bản để giáo dục đạo đức, lối sống, tăng cường phẩm chất cho SV phù hợp với xu thế mới, bao gồm những nội dung sau:</a:t>
            </a:r>
            <a:endParaRPr lang="en-US" sz="2600" b="1">
              <a:latin typeface="Arial" pitchFamily="34" charset="0"/>
              <a:cs typeface="Arial" pitchFamily="34" charset="0"/>
            </a:endParaRPr>
          </a:p>
        </p:txBody>
      </p:sp>
    </p:spTree>
    <p:extLst>
      <p:ext uri="{BB962C8B-B14F-4D97-AF65-F5344CB8AC3E}">
        <p14:creationId xmlns:p14="http://schemas.microsoft.com/office/powerpoint/2010/main" val="1936997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219200"/>
          </a:xfrm>
          <a:solidFill>
            <a:srgbClr val="92D050"/>
          </a:solidFill>
        </p:spPr>
        <p:txBody>
          <a:bodyPr>
            <a:noAutofit/>
          </a:bodyPr>
          <a:lstStyle/>
          <a:p>
            <a:pPr algn="just"/>
            <a:r>
              <a:rPr lang="en-US" sz="3600" smtClean="0">
                <a:solidFill>
                  <a:srgbClr val="FFFF00"/>
                </a:solidFill>
                <a:effectLst/>
                <a:latin typeface="Arial" pitchFamily="34" charset="0"/>
                <a:cs typeface="Arial" pitchFamily="34" charset="0"/>
              </a:rPr>
              <a:t>2. Nội </a:t>
            </a:r>
            <a:r>
              <a:rPr lang="en-US" sz="3600">
                <a:solidFill>
                  <a:srgbClr val="FFFF00"/>
                </a:solidFill>
                <a:effectLst/>
                <a:latin typeface="Arial" pitchFamily="34" charset="0"/>
                <a:cs typeface="Arial" pitchFamily="34" charset="0"/>
              </a:rPr>
              <a:t>dung giáo dục đạo đức, lối sống cho sinh viên trong nhà trường hiện nay</a:t>
            </a:r>
            <a:endParaRPr lang="en-US" sz="3600">
              <a:solidFill>
                <a:srgbClr val="FFFF00"/>
              </a:solidFill>
              <a:latin typeface="Arial" pitchFamily="34" charset="0"/>
              <a:cs typeface="Arial" pitchFamily="34" charset="0"/>
            </a:endParaRPr>
          </a:p>
        </p:txBody>
      </p:sp>
      <p:sp>
        <p:nvSpPr>
          <p:cNvPr id="3" name="Rectangle 2"/>
          <p:cNvSpPr/>
          <p:nvPr/>
        </p:nvSpPr>
        <p:spPr>
          <a:xfrm>
            <a:off x="0" y="1295400"/>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Các </a:t>
            </a:r>
            <a:r>
              <a:rPr lang="en-US" sz="2600" b="1">
                <a:latin typeface="Arial" pitchFamily="34" charset="0"/>
                <a:cs typeface="Arial" pitchFamily="34" charset="0"/>
              </a:rPr>
              <a:t>trường </a:t>
            </a:r>
            <a:r>
              <a:rPr lang="en-US" sz="2600" b="1" smtClean="0">
                <a:latin typeface="Arial" pitchFamily="34" charset="0"/>
                <a:cs typeface="Arial" pitchFamily="34" charset="0"/>
              </a:rPr>
              <a:t>ĐH, CĐ và TC </a:t>
            </a:r>
            <a:r>
              <a:rPr lang="en-US" sz="2600" b="1">
                <a:latin typeface="Arial" pitchFamily="34" charset="0"/>
                <a:cs typeface="Arial" pitchFamily="34" charset="0"/>
              </a:rPr>
              <a:t>đã tiến hành kỳ học chính trị (Giáo dục định hướng) </a:t>
            </a:r>
            <a:r>
              <a:rPr lang="en-US" sz="2600" b="1" smtClean="0">
                <a:latin typeface="Arial" pitchFamily="34" charset="0"/>
                <a:cs typeface="Arial" pitchFamily="34" charset="0"/>
              </a:rPr>
              <a:t>ngay từ đầu năm thứ nhất, nhằm </a:t>
            </a:r>
            <a:r>
              <a:rPr lang="en-US" sz="2600" b="1">
                <a:latin typeface="Arial" pitchFamily="34" charset="0"/>
                <a:cs typeface="Arial" pitchFamily="34" charset="0"/>
              </a:rPr>
              <a:t>bồi dưỡng cho SV lý tưởng, bản lĩnh, lòng yêu nước, tự hào dân tộc, khơi dậy niềm tin vào sự lãnh đạo của Đảng và con đường xã hội chủ </a:t>
            </a:r>
            <a:r>
              <a:rPr lang="en-US" sz="2600" b="1" smtClean="0">
                <a:latin typeface="Arial" pitchFamily="34" charset="0"/>
                <a:cs typeface="Arial" pitchFamily="34" charset="0"/>
              </a:rPr>
              <a:t>nghĩa…</a:t>
            </a:r>
            <a:endParaRPr lang="en-US" sz="2600" b="1">
              <a:solidFill>
                <a:srgbClr val="FFFF00"/>
              </a:solidFill>
              <a:latin typeface="Arial" pitchFamily="34" charset="0"/>
              <a:cs typeface="Arial" pitchFamily="34" charset="0"/>
            </a:endParaRPr>
          </a:p>
        </p:txBody>
      </p:sp>
      <p:sp>
        <p:nvSpPr>
          <p:cNvPr id="7" name="Right Arrow 6">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3352800"/>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Giáo </a:t>
            </a:r>
            <a:r>
              <a:rPr lang="en-US" sz="2600" b="1">
                <a:latin typeface="Arial" pitchFamily="34" charset="0"/>
                <a:cs typeface="Arial" pitchFamily="34" charset="0"/>
              </a:rPr>
              <a:t>dục </a:t>
            </a:r>
            <a:r>
              <a:rPr lang="en-US" sz="2600" b="1" smtClean="0">
                <a:latin typeface="Arial" pitchFamily="34" charset="0"/>
                <a:cs typeface="Arial" pitchFamily="34" charset="0"/>
              </a:rPr>
              <a:t>đạo </a:t>
            </a:r>
            <a:r>
              <a:rPr lang="en-US" sz="2600" b="1">
                <a:latin typeface="Arial" pitchFamily="34" charset="0"/>
                <a:cs typeface="Arial" pitchFamily="34" charset="0"/>
              </a:rPr>
              <a:t>đức, lối sống truyền </a:t>
            </a:r>
            <a:r>
              <a:rPr lang="en-US" sz="2600" b="1" smtClean="0">
                <a:latin typeface="Arial" pitchFamily="34" charset="0"/>
                <a:cs typeface="Arial" pitchFamily="34" charset="0"/>
              </a:rPr>
              <a:t>thống tốt </a:t>
            </a:r>
            <a:r>
              <a:rPr lang="en-US" sz="2600" b="1">
                <a:latin typeface="Arial" pitchFamily="34" charset="0"/>
                <a:cs typeface="Arial" pitchFamily="34" charset="0"/>
              </a:rPr>
              <a:t>đẹp cho SV như: truyền thống tôn sư trọng đạo, truyền thống hiếu học, truyền thống hiếu nghĩa, uống nước nhớ nguồn… </a:t>
            </a:r>
          </a:p>
        </p:txBody>
      </p:sp>
      <p:sp>
        <p:nvSpPr>
          <p:cNvPr id="9" name="Rectangle 8"/>
          <p:cNvSpPr/>
          <p:nvPr/>
        </p:nvSpPr>
        <p:spPr>
          <a:xfrm>
            <a:off x="0" y="49530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Giáo </a:t>
            </a:r>
            <a:r>
              <a:rPr lang="en-US" sz="2600" b="1">
                <a:latin typeface="Arial" pitchFamily="34" charset="0"/>
                <a:cs typeface="Arial" pitchFamily="34" charset="0"/>
              </a:rPr>
              <a:t>dục đạo đức, lối sống </a:t>
            </a:r>
            <a:r>
              <a:rPr lang="en-US" sz="2600" b="1" smtClean="0">
                <a:latin typeface="Arial" pitchFamily="34" charset="0"/>
                <a:cs typeface="Arial" pitchFamily="34" charset="0"/>
              </a:rPr>
              <a:t>gắn </a:t>
            </a:r>
            <a:r>
              <a:rPr lang="en-US" sz="2600" b="1">
                <a:latin typeface="Arial" pitchFamily="34" charset="0"/>
                <a:cs typeface="Arial" pitchFamily="34" charset="0"/>
              </a:rPr>
              <a:t>liền với việc giáo dục pháp luật cho SV .</a:t>
            </a:r>
            <a:endParaRPr lang="en-US" sz="2600" b="1" smtClean="0">
              <a:latin typeface="Arial" pitchFamily="34" charset="0"/>
              <a:cs typeface="Arial" pitchFamily="34" charset="0"/>
            </a:endParaRPr>
          </a:p>
        </p:txBody>
      </p:sp>
      <p:sp>
        <p:nvSpPr>
          <p:cNvPr id="10" name="Rectangle 9"/>
          <p:cNvSpPr/>
          <p:nvPr/>
        </p:nvSpPr>
        <p:spPr>
          <a:xfrm>
            <a:off x="0" y="57912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Giáo dục đạo đức, lối sống </a:t>
            </a:r>
            <a:r>
              <a:rPr lang="en-US" sz="2600" b="1" smtClean="0">
                <a:latin typeface="Arial" pitchFamily="34" charset="0"/>
                <a:cs typeface="Arial" pitchFamily="34" charset="0"/>
              </a:rPr>
              <a:t>gắn với việc định hướng, giáo dục Kỹ năng sống (Kỹ năng mềm) cho SV.</a:t>
            </a:r>
            <a:endParaRPr lang="en-US" sz="2600" b="1">
              <a:latin typeface="Arial" pitchFamily="34" charset="0"/>
              <a:cs typeface="Arial" pitchFamily="34" charset="0"/>
            </a:endParaRPr>
          </a:p>
        </p:txBody>
      </p:sp>
    </p:spTree>
    <p:extLst>
      <p:ext uri="{BB962C8B-B14F-4D97-AF65-F5344CB8AC3E}">
        <p14:creationId xmlns:p14="http://schemas.microsoft.com/office/powerpoint/2010/main" val="3688519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rgbClr val="FFFF00"/>
                </a:solidFill>
                <a:effectLst/>
                <a:latin typeface="Arial" pitchFamily="34" charset="0"/>
                <a:cs typeface="Arial" pitchFamily="34" charset="0"/>
              </a:rPr>
              <a:t>3. Điểm </a:t>
            </a:r>
            <a:r>
              <a:rPr lang="en-US" sz="3200">
                <a:solidFill>
                  <a:srgbClr val="FFFF00"/>
                </a:solidFill>
                <a:effectLst/>
                <a:latin typeface="Arial" pitchFamily="34" charset="0"/>
                <a:cs typeface="Arial" pitchFamily="34" charset="0"/>
              </a:rPr>
              <a:t>mạnh, điểm yếu, cơ hội, thách thức trong công tác giáo dục đạo đức, lối sống cho </a:t>
            </a:r>
            <a:r>
              <a:rPr lang="en-US" sz="3200" smtClean="0">
                <a:solidFill>
                  <a:srgbClr val="FFFF00"/>
                </a:solidFill>
                <a:effectLst/>
                <a:latin typeface="Arial" pitchFamily="34" charset="0"/>
                <a:cs typeface="Arial" pitchFamily="34" charset="0"/>
              </a:rPr>
              <a:t>SV trường </a:t>
            </a:r>
            <a:r>
              <a:rPr lang="en-US" sz="3200">
                <a:solidFill>
                  <a:srgbClr val="FFFF00"/>
                </a:solidFill>
                <a:effectLst/>
                <a:latin typeface="Arial" pitchFamily="34" charset="0"/>
                <a:cs typeface="Arial" pitchFamily="34" charset="0"/>
              </a:rPr>
              <a:t>Cao đẳng Lý Tự Trọng </a:t>
            </a:r>
            <a:r>
              <a:rPr lang="en-US" sz="3200" smtClean="0">
                <a:solidFill>
                  <a:srgbClr val="FFFF00"/>
                </a:solidFill>
                <a:effectLst/>
                <a:latin typeface="Arial" pitchFamily="34" charset="0"/>
                <a:cs typeface="Arial" pitchFamily="34" charset="0"/>
              </a:rPr>
              <a:t>TPHCM</a:t>
            </a:r>
            <a:endParaRPr lang="en-US" sz="3200">
              <a:solidFill>
                <a:srgbClr val="FFFF00"/>
              </a:solidFill>
              <a:effectLst/>
              <a:latin typeface="Arial" pitchFamily="34" charset="0"/>
              <a:cs typeface="Arial" pitchFamily="34" charset="0"/>
            </a:endParaRPr>
          </a:p>
        </p:txBody>
      </p:sp>
      <p:sp>
        <p:nvSpPr>
          <p:cNvPr id="2" name="Rectangle 1"/>
          <p:cNvSpPr/>
          <p:nvPr/>
        </p:nvSpPr>
        <p:spPr>
          <a:xfrm>
            <a:off x="0" y="1524000"/>
            <a:ext cx="2919389"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3.1. Điểm </a:t>
            </a:r>
            <a:r>
              <a:rPr lang="en-US" sz="2800" b="1">
                <a:solidFill>
                  <a:srgbClr val="FFFF00"/>
                </a:solidFill>
                <a:latin typeface="Arial" pitchFamily="34" charset="0"/>
                <a:cs typeface="Arial" pitchFamily="34" charset="0"/>
              </a:rPr>
              <a:t>mạnh</a:t>
            </a:r>
            <a:endParaRPr lang="en-US" sz="2800">
              <a:solidFill>
                <a:srgbClr val="FFFF00"/>
              </a:solidFill>
              <a:latin typeface="Arial" pitchFamily="34" charset="0"/>
              <a:cs typeface="Arial" pitchFamily="34" charset="0"/>
            </a:endParaRPr>
          </a:p>
        </p:txBody>
      </p:sp>
      <p:sp>
        <p:nvSpPr>
          <p:cNvPr id="7" name="Rectangle 6"/>
          <p:cNvSpPr/>
          <p:nvPr/>
        </p:nvSpPr>
        <p:spPr>
          <a:xfrm>
            <a:off x="0" y="20574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a:t>
            </a:r>
            <a:r>
              <a:rPr lang="en-US" sz="2600" b="1" smtClean="0">
                <a:latin typeface="Arial" pitchFamily="34" charset="0"/>
                <a:cs typeface="Arial" pitchFamily="34" charset="0"/>
              </a:rPr>
              <a:t>chính trị, bộ máy tổ </a:t>
            </a:r>
            <a:r>
              <a:rPr lang="en-US" sz="2600" b="1">
                <a:latin typeface="Arial" pitchFamily="34" charset="0"/>
                <a:cs typeface="Arial" pitchFamily="34" charset="0"/>
              </a:rPr>
              <a:t>chức </a:t>
            </a:r>
            <a:r>
              <a:rPr lang="en-US" sz="2600" b="1" smtClean="0">
                <a:latin typeface="Arial" pitchFamily="34" charset="0"/>
                <a:cs typeface="Arial" pitchFamily="34" charset="0"/>
              </a:rPr>
              <a:t>của trường đảm bảo yêu cầu công tác giáo </a:t>
            </a:r>
            <a:r>
              <a:rPr lang="en-US" sz="2600" b="1">
                <a:latin typeface="Arial" pitchFamily="34" charset="0"/>
                <a:cs typeface="Arial" pitchFamily="34" charset="0"/>
              </a:rPr>
              <a:t>dục </a:t>
            </a:r>
            <a:r>
              <a:rPr lang="en-US" sz="2600" b="1" smtClean="0">
                <a:latin typeface="Arial" pitchFamily="34" charset="0"/>
                <a:cs typeface="Arial" pitchFamily="34" charset="0"/>
              </a:rPr>
              <a:t>đạo đức, lối sống cho SV. </a:t>
            </a:r>
            <a:endParaRPr lang="en-US" sz="2600" b="1">
              <a:latin typeface="Arial" pitchFamily="34" charset="0"/>
              <a:cs typeface="Arial" pitchFamily="34" charset="0"/>
            </a:endParaRPr>
          </a:p>
        </p:txBody>
      </p:sp>
      <p:sp>
        <p:nvSpPr>
          <p:cNvPr id="8" name="Rectangle 7"/>
          <p:cNvSpPr/>
          <p:nvPr/>
        </p:nvSpPr>
        <p:spPr>
          <a:xfrm>
            <a:off x="0" y="3031629"/>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trang thiết bị, cơ sở vật chất hiện đại đồng bộ, hỗ trợ đầy đủ hoạt động học và rèn luyện trình độ chuyên môn, hình thành kỹ năng, kỹ xảo, tay </a:t>
            </a:r>
            <a:r>
              <a:rPr lang="en-US" sz="2600" b="1" smtClean="0">
                <a:latin typeface="Arial" pitchFamily="34" charset="0"/>
                <a:cs typeface="Arial" pitchFamily="34" charset="0"/>
              </a:rPr>
              <a:t>nghề… và hoạt động vui chơi, giải trí </a:t>
            </a:r>
            <a:r>
              <a:rPr lang="en-US" sz="2600" b="1">
                <a:latin typeface="Arial" pitchFamily="34" charset="0"/>
                <a:cs typeface="Arial" pitchFamily="34" charset="0"/>
              </a:rPr>
              <a:t>cho SV</a:t>
            </a:r>
          </a:p>
        </p:txBody>
      </p:sp>
      <p:sp>
        <p:nvSpPr>
          <p:cNvPr id="9" name="Rectangle 8"/>
          <p:cNvSpPr/>
          <p:nvPr/>
        </p:nvSpPr>
        <p:spPr>
          <a:xfrm>
            <a:off x="0" y="48033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Đội </a:t>
            </a:r>
            <a:r>
              <a:rPr lang="en-US" sz="2600" b="1">
                <a:latin typeface="Arial" pitchFamily="34" charset="0"/>
                <a:cs typeface="Arial" pitchFamily="34" charset="0"/>
              </a:rPr>
              <a:t>ngũ cán bộ quản lý và giảng viên trẻ tuổi, nhiệt </a:t>
            </a:r>
            <a:r>
              <a:rPr lang="en-US" sz="2600" b="1" smtClean="0">
                <a:latin typeface="Arial" pitchFamily="34" charset="0"/>
                <a:cs typeface="Arial" pitchFamily="34" charset="0"/>
              </a:rPr>
              <a:t>tình, có </a:t>
            </a:r>
            <a:r>
              <a:rPr lang="en-US" sz="2600" b="1">
                <a:latin typeface="Arial" pitchFamily="34" charset="0"/>
                <a:cs typeface="Arial" pitchFamily="34" charset="0"/>
              </a:rPr>
              <a:t>trình độ, tích cực tham gia các hoạt động giáo dục, rèn luyện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10" name="Right Arrow 9">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282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rgbClr val="FFFF00"/>
                </a:solidFill>
                <a:effectLst/>
                <a:latin typeface="Arial" pitchFamily="34" charset="0"/>
                <a:cs typeface="Arial" pitchFamily="34" charset="0"/>
              </a:rPr>
              <a:t>3. Điểm </a:t>
            </a:r>
            <a:r>
              <a:rPr lang="en-US" sz="3200">
                <a:solidFill>
                  <a:srgbClr val="FFFF00"/>
                </a:solidFill>
                <a:effectLst/>
                <a:latin typeface="Arial" pitchFamily="34" charset="0"/>
                <a:cs typeface="Arial" pitchFamily="34" charset="0"/>
              </a:rPr>
              <a:t>mạnh, điểm yếu, cơ hội, thách thức trong công tác giáo dục đạo đức, lối sống cho </a:t>
            </a:r>
            <a:r>
              <a:rPr lang="en-US" sz="3200" smtClean="0">
                <a:solidFill>
                  <a:srgbClr val="FFFF00"/>
                </a:solidFill>
                <a:effectLst/>
                <a:latin typeface="Arial" pitchFamily="34" charset="0"/>
                <a:cs typeface="Arial" pitchFamily="34" charset="0"/>
              </a:rPr>
              <a:t>SV trường </a:t>
            </a:r>
            <a:r>
              <a:rPr lang="en-US" sz="3200">
                <a:solidFill>
                  <a:srgbClr val="FFFF00"/>
                </a:solidFill>
                <a:effectLst/>
                <a:latin typeface="Arial" pitchFamily="34" charset="0"/>
                <a:cs typeface="Arial" pitchFamily="34" charset="0"/>
              </a:rPr>
              <a:t>Cao đẳng Lý Tự Trọng </a:t>
            </a:r>
            <a:r>
              <a:rPr lang="en-US" sz="3200" smtClean="0">
                <a:solidFill>
                  <a:srgbClr val="FFFF00"/>
                </a:solidFill>
                <a:effectLst/>
                <a:latin typeface="Arial" pitchFamily="34" charset="0"/>
                <a:cs typeface="Arial" pitchFamily="34" charset="0"/>
              </a:rPr>
              <a:t>TPHCM</a:t>
            </a:r>
            <a:endParaRPr lang="en-US" sz="3200">
              <a:solidFill>
                <a:srgbClr val="FFFF00"/>
              </a:solidFill>
              <a:effectLst/>
              <a:latin typeface="Arial" pitchFamily="34" charset="0"/>
              <a:cs typeface="Arial" pitchFamily="34" charset="0"/>
            </a:endParaRPr>
          </a:p>
        </p:txBody>
      </p:sp>
      <p:sp>
        <p:nvSpPr>
          <p:cNvPr id="2" name="Rectangle 1"/>
          <p:cNvSpPr/>
          <p:nvPr/>
        </p:nvSpPr>
        <p:spPr>
          <a:xfrm>
            <a:off x="0" y="1524000"/>
            <a:ext cx="2382383"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3.2. Hạn chế</a:t>
            </a:r>
            <a:endParaRPr lang="en-US" sz="2800">
              <a:solidFill>
                <a:srgbClr val="FFFF00"/>
              </a:solidFill>
              <a:latin typeface="Arial" pitchFamily="34" charset="0"/>
              <a:cs typeface="Arial" pitchFamily="34" charset="0"/>
            </a:endParaRPr>
          </a:p>
        </p:txBody>
      </p:sp>
      <p:sp>
        <p:nvSpPr>
          <p:cNvPr id="7" name="Rectangle 6"/>
          <p:cNvSpPr/>
          <p:nvPr/>
        </p:nvSpPr>
        <p:spPr>
          <a:xfrm>
            <a:off x="0" y="2057400"/>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Tính gắn kết, phối hợp nhịp nhàng của </a:t>
            </a:r>
            <a:r>
              <a:rPr lang="en-US" sz="2600" b="1" smtClean="0">
                <a:latin typeface="Arial" pitchFamily="34" charset="0"/>
                <a:cs typeface="Arial" pitchFamily="34" charset="0"/>
              </a:rPr>
              <a:t>các đơn vị trong </a:t>
            </a:r>
            <a:r>
              <a:rPr lang="en-US" sz="2600" b="1">
                <a:latin typeface="Arial" pitchFamily="34" charset="0"/>
                <a:cs typeface="Arial" pitchFamily="34" charset="0"/>
              </a:rPr>
              <a:t>nhà trường còn thiếu đồng bộ, chưa tạo hiệu ứng tổng hợp góp phần giáo dục </a:t>
            </a:r>
            <a:r>
              <a:rPr lang="en-US" sz="2600" b="1" smtClean="0">
                <a:latin typeface="Arial" pitchFamily="34" charset="0"/>
                <a:cs typeface="Arial" pitchFamily="34" charset="0"/>
              </a:rPr>
              <a:t>đạo đức, lối sống cho SV.</a:t>
            </a:r>
            <a:endParaRPr lang="en-US" sz="2600" b="1">
              <a:latin typeface="Arial" pitchFamily="34" charset="0"/>
              <a:cs typeface="Arial" pitchFamily="34" charset="0"/>
            </a:endParaRPr>
          </a:p>
        </p:txBody>
      </p:sp>
      <p:sp>
        <p:nvSpPr>
          <p:cNvPr id="8" name="Rectangle 7"/>
          <p:cNvSpPr/>
          <p:nvPr/>
        </p:nvSpPr>
        <p:spPr>
          <a:xfrm>
            <a:off x="0" y="3565029"/>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Một số giảng viên, nhân viên trong thực hiện nhiệm vụ chỉ chú trọng việc đào tạo chuyên môn, chưa quan tâm đến việc giáo dục đạo đức lối sống, giáo dục truyền thống, đạo đức, lý tưởng kỹ năng sống cho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791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rgbClr val="FFFF00"/>
                </a:solidFill>
                <a:effectLst/>
                <a:latin typeface="Arial" pitchFamily="34" charset="0"/>
                <a:cs typeface="Arial" pitchFamily="34" charset="0"/>
              </a:rPr>
              <a:t>3. Điểm </a:t>
            </a:r>
            <a:r>
              <a:rPr lang="en-US" sz="3200">
                <a:solidFill>
                  <a:srgbClr val="FFFF00"/>
                </a:solidFill>
                <a:effectLst/>
                <a:latin typeface="Arial" pitchFamily="34" charset="0"/>
                <a:cs typeface="Arial" pitchFamily="34" charset="0"/>
              </a:rPr>
              <a:t>mạnh, điểm yếu, cơ hội, thách thức trong công tác giáo dục đạo đức, lối sống cho </a:t>
            </a:r>
            <a:r>
              <a:rPr lang="en-US" sz="3200" smtClean="0">
                <a:solidFill>
                  <a:srgbClr val="FFFF00"/>
                </a:solidFill>
                <a:effectLst/>
                <a:latin typeface="Arial" pitchFamily="34" charset="0"/>
                <a:cs typeface="Arial" pitchFamily="34" charset="0"/>
              </a:rPr>
              <a:t>SV trường </a:t>
            </a:r>
            <a:r>
              <a:rPr lang="en-US" sz="3200">
                <a:solidFill>
                  <a:srgbClr val="FFFF00"/>
                </a:solidFill>
                <a:effectLst/>
                <a:latin typeface="Arial" pitchFamily="34" charset="0"/>
                <a:cs typeface="Arial" pitchFamily="34" charset="0"/>
              </a:rPr>
              <a:t>Cao đẳng Lý Tự Trọng </a:t>
            </a:r>
            <a:r>
              <a:rPr lang="en-US" sz="3200" smtClean="0">
                <a:solidFill>
                  <a:srgbClr val="FFFF00"/>
                </a:solidFill>
                <a:effectLst/>
                <a:latin typeface="Arial" pitchFamily="34" charset="0"/>
                <a:cs typeface="Arial" pitchFamily="34" charset="0"/>
              </a:rPr>
              <a:t>TPHCM</a:t>
            </a:r>
            <a:endParaRPr lang="en-US" sz="3200">
              <a:solidFill>
                <a:srgbClr val="FFFF00"/>
              </a:solidFill>
              <a:effectLst/>
              <a:latin typeface="Arial" pitchFamily="34" charset="0"/>
              <a:cs typeface="Arial" pitchFamily="34" charset="0"/>
            </a:endParaRPr>
          </a:p>
        </p:txBody>
      </p:sp>
      <p:sp>
        <p:nvSpPr>
          <p:cNvPr id="2" name="Rectangle 1"/>
          <p:cNvSpPr/>
          <p:nvPr/>
        </p:nvSpPr>
        <p:spPr>
          <a:xfrm>
            <a:off x="0" y="1524000"/>
            <a:ext cx="2382383"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3.2. Hạn chế</a:t>
            </a:r>
            <a:endParaRPr lang="en-US" sz="2800">
              <a:solidFill>
                <a:srgbClr val="FFFF00"/>
              </a:solidFill>
              <a:latin typeface="Arial" pitchFamily="34" charset="0"/>
              <a:cs typeface="Arial" pitchFamily="34" charset="0"/>
            </a:endParaRPr>
          </a:p>
        </p:txBody>
      </p:sp>
      <p:sp>
        <p:nvSpPr>
          <p:cNvPr id="7" name="Rectangle 6"/>
          <p:cNvSpPr/>
          <p:nvPr/>
        </p:nvSpPr>
        <p:spPr>
          <a:xfrm>
            <a:off x="20664" y="3505200"/>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Một bộ phận không nhỏ SV thường xuyên truy cập vào các trang mạng xã hội, tiếp cận với nguồn thông tin không chính thống, không lành mạnh dễ dẫn đến việc bị kể xấu và các thế lực thù địch chống phá Đảng và Nhà nước lôi </a:t>
            </a:r>
            <a:r>
              <a:rPr lang="en-US" sz="2600" b="1" smtClean="0">
                <a:latin typeface="Arial" pitchFamily="34" charset="0"/>
                <a:cs typeface="Arial" pitchFamily="34" charset="0"/>
              </a:rPr>
              <a:t>kéo.</a:t>
            </a:r>
            <a:endParaRPr lang="en-US" sz="2600" b="1">
              <a:latin typeface="Arial" pitchFamily="34" charset="0"/>
              <a:cs typeface="Arial" pitchFamily="34" charset="0"/>
            </a:endParaRPr>
          </a:p>
        </p:txBody>
      </p:sp>
      <p:sp>
        <p:nvSpPr>
          <p:cNvPr id="9" name="Rectangle 8"/>
          <p:cNvSpPr/>
          <p:nvPr/>
        </p:nvSpPr>
        <p:spPr>
          <a:xfrm>
            <a:off x="0" y="21363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SV </a:t>
            </a:r>
            <a:r>
              <a:rPr lang="en-US" sz="2600" b="1">
                <a:latin typeface="Arial" pitchFamily="34" charset="0"/>
                <a:cs typeface="Arial" pitchFamily="34" charset="0"/>
              </a:rPr>
              <a:t>có động cơ học tập </a:t>
            </a:r>
            <a:r>
              <a:rPr lang="en-US" sz="2600" b="1" smtClean="0">
                <a:latin typeface="Arial" pitchFamily="34" charset="0"/>
                <a:cs typeface="Arial" pitchFamily="34" charset="0"/>
              </a:rPr>
              <a:t>chưa tốt, </a:t>
            </a:r>
            <a:r>
              <a:rPr lang="en-US" sz="2600" b="1">
                <a:latin typeface="Arial" pitchFamily="34" charset="0"/>
                <a:cs typeface="Arial" pitchFamily="34" charset="0"/>
              </a:rPr>
              <a:t>chưa </a:t>
            </a:r>
            <a:r>
              <a:rPr lang="en-US" sz="2600" b="1" smtClean="0">
                <a:latin typeface="Arial" pitchFamily="34" charset="0"/>
                <a:cs typeface="Arial" pitchFamily="34" charset="0"/>
              </a:rPr>
              <a:t>biết kết hợp hài hòa giữa nhiệm vụ học tập với tham gia hoạt động phong trào và rèn luyện kỹ năng sống, chân lý sống…</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3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rgbClr val="FFFF00"/>
                </a:solidFill>
                <a:effectLst/>
                <a:latin typeface="Arial" pitchFamily="34" charset="0"/>
                <a:cs typeface="Arial" pitchFamily="34" charset="0"/>
              </a:rPr>
              <a:t>3. Điểm </a:t>
            </a:r>
            <a:r>
              <a:rPr lang="en-US" sz="3200">
                <a:solidFill>
                  <a:srgbClr val="FFFF00"/>
                </a:solidFill>
                <a:effectLst/>
                <a:latin typeface="Arial" pitchFamily="34" charset="0"/>
                <a:cs typeface="Arial" pitchFamily="34" charset="0"/>
              </a:rPr>
              <a:t>mạnh, điểm yếu, cơ hội, thách thức trong công tác giáo dục đạo đức, lối sống cho </a:t>
            </a:r>
            <a:r>
              <a:rPr lang="en-US" sz="3200" smtClean="0">
                <a:solidFill>
                  <a:srgbClr val="FFFF00"/>
                </a:solidFill>
                <a:effectLst/>
                <a:latin typeface="Arial" pitchFamily="34" charset="0"/>
                <a:cs typeface="Arial" pitchFamily="34" charset="0"/>
              </a:rPr>
              <a:t>SV trường </a:t>
            </a:r>
            <a:r>
              <a:rPr lang="en-US" sz="3200">
                <a:solidFill>
                  <a:srgbClr val="FFFF00"/>
                </a:solidFill>
                <a:effectLst/>
                <a:latin typeface="Arial" pitchFamily="34" charset="0"/>
                <a:cs typeface="Arial" pitchFamily="34" charset="0"/>
              </a:rPr>
              <a:t>Cao đẳng Lý Tự Trọng </a:t>
            </a:r>
            <a:r>
              <a:rPr lang="en-US" sz="3200" smtClean="0">
                <a:solidFill>
                  <a:srgbClr val="FFFF00"/>
                </a:solidFill>
                <a:effectLst/>
                <a:latin typeface="Arial" pitchFamily="34" charset="0"/>
                <a:cs typeface="Arial" pitchFamily="34" charset="0"/>
              </a:rPr>
              <a:t>TPHCM</a:t>
            </a:r>
            <a:endParaRPr lang="en-US" sz="3200">
              <a:solidFill>
                <a:srgbClr val="FFFF00"/>
              </a:solidFill>
              <a:effectLst/>
              <a:latin typeface="Arial" pitchFamily="34" charset="0"/>
              <a:cs typeface="Arial" pitchFamily="34" charset="0"/>
            </a:endParaRPr>
          </a:p>
        </p:txBody>
      </p:sp>
      <p:sp>
        <p:nvSpPr>
          <p:cNvPr id="2" name="Rectangle 1"/>
          <p:cNvSpPr/>
          <p:nvPr/>
        </p:nvSpPr>
        <p:spPr>
          <a:xfrm>
            <a:off x="0" y="1524000"/>
            <a:ext cx="2135521"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3.3. Cơ hội</a:t>
            </a:r>
            <a:endParaRPr lang="en-US" sz="2800">
              <a:solidFill>
                <a:srgbClr val="FFFF00"/>
              </a:solidFill>
              <a:latin typeface="Arial" pitchFamily="34" charset="0"/>
              <a:cs typeface="Arial" pitchFamily="34" charset="0"/>
            </a:endParaRPr>
          </a:p>
        </p:txBody>
      </p:sp>
      <p:sp>
        <p:nvSpPr>
          <p:cNvPr id="7" name="Rectangle 6"/>
          <p:cNvSpPr/>
          <p:nvPr/>
        </p:nvSpPr>
        <p:spPr>
          <a:xfrm>
            <a:off x="20664" y="3545919"/>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C</a:t>
            </a:r>
            <a:r>
              <a:rPr lang="vi-VN" sz="2600" b="1">
                <a:latin typeface="Arial" pitchFamily="34" charset="0"/>
                <a:cs typeface="Arial" pitchFamily="34" charset="0"/>
              </a:rPr>
              <a:t>ơ sở </a:t>
            </a:r>
            <a:r>
              <a:rPr lang="en-US" sz="2600" b="1">
                <a:latin typeface="Arial" pitchFamily="34" charset="0"/>
                <a:cs typeface="Arial" pitchFamily="34" charset="0"/>
              </a:rPr>
              <a:t>vật chất, trang thiết bị </a:t>
            </a:r>
            <a:r>
              <a:rPr lang="vi-VN" sz="2600" b="1">
                <a:latin typeface="Arial" pitchFamily="34" charset="0"/>
                <a:cs typeface="Arial" pitchFamily="34" charset="0"/>
              </a:rPr>
              <a:t>hiện có của nhà trường</a:t>
            </a:r>
            <a:r>
              <a:rPr lang="en-US" sz="2600" b="1">
                <a:latin typeface="Arial" pitchFamily="34" charset="0"/>
                <a:cs typeface="Arial" pitchFamily="34" charset="0"/>
              </a:rPr>
              <a:t> hiện đại</a:t>
            </a:r>
            <a:r>
              <a:rPr lang="vi-VN" sz="2600" b="1">
                <a:latin typeface="Arial" pitchFamily="34" charset="0"/>
                <a:cs typeface="Arial" pitchFamily="34" charset="0"/>
              </a:rPr>
              <a:t>, </a:t>
            </a:r>
            <a:r>
              <a:rPr lang="en-US" sz="2600" b="1">
                <a:latin typeface="Arial" pitchFamily="34" charset="0"/>
                <a:cs typeface="Arial" pitchFamily="34" charset="0"/>
              </a:rPr>
              <a:t>phù hợp cho việc</a:t>
            </a:r>
            <a:r>
              <a:rPr lang="vi-VN" sz="2600" b="1">
                <a:latin typeface="Arial" pitchFamily="34" charset="0"/>
                <a:cs typeface="Arial" pitchFamily="34" charset="0"/>
              </a:rPr>
              <a:t> tổ chức các hoạt động </a:t>
            </a:r>
            <a:r>
              <a:rPr lang="en-US" sz="2600" b="1">
                <a:latin typeface="Arial" pitchFamily="34" charset="0"/>
                <a:cs typeface="Arial" pitchFamily="34" charset="0"/>
              </a:rPr>
              <a:t>giảng dạy, học </a:t>
            </a:r>
            <a:r>
              <a:rPr lang="en-US" sz="2600" b="1" smtClean="0">
                <a:latin typeface="Arial" pitchFamily="34" charset="0"/>
                <a:cs typeface="Arial" pitchFamily="34" charset="0"/>
              </a:rPr>
              <a:t>tập, </a:t>
            </a:r>
            <a:r>
              <a:rPr lang="en-US" sz="2600" b="1">
                <a:latin typeface="Arial" pitchFamily="34" charset="0"/>
                <a:cs typeface="Arial" pitchFamily="34" charset="0"/>
              </a:rPr>
              <a:t>hoạt động </a:t>
            </a:r>
            <a:r>
              <a:rPr lang="vi-VN" sz="2600" b="1">
                <a:latin typeface="Arial" pitchFamily="34" charset="0"/>
                <a:cs typeface="Arial" pitchFamily="34" charset="0"/>
              </a:rPr>
              <a:t>văn hóa, văn nghệ, hội thi kiến thức, hỗ trợ tốt cho học tập và rèn luyện của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9" name="Rectangle 8"/>
          <p:cNvSpPr/>
          <p:nvPr/>
        </p:nvSpPr>
        <p:spPr>
          <a:xfrm>
            <a:off x="0" y="21363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a:t>
            </a:r>
            <a:r>
              <a:rPr lang="en-US" sz="2600" b="1" smtClean="0">
                <a:latin typeface="Arial" pitchFamily="34" charset="0"/>
                <a:cs typeface="Arial" pitchFamily="34" charset="0"/>
              </a:rPr>
              <a:t>chính trị, bộ máy tổ </a:t>
            </a:r>
            <a:r>
              <a:rPr lang="en-US" sz="2600" b="1">
                <a:latin typeface="Arial" pitchFamily="34" charset="0"/>
                <a:cs typeface="Arial" pitchFamily="34" charset="0"/>
              </a:rPr>
              <a:t>chức đầy </a:t>
            </a:r>
            <a:r>
              <a:rPr lang="en-US" sz="2600" b="1" smtClean="0">
                <a:latin typeface="Arial" pitchFamily="34" charset="0"/>
                <a:cs typeface="Arial" pitchFamily="34" charset="0"/>
              </a:rPr>
              <a:t>đủ, hoàn thiện, đảm bảo tổ chức tốt việc giáo dục đạo đức, lối sống cho SV.</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649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rgbClr val="FFFF00"/>
                </a:solidFill>
                <a:effectLst/>
                <a:latin typeface="Arial" pitchFamily="34" charset="0"/>
                <a:cs typeface="Arial" pitchFamily="34" charset="0"/>
              </a:rPr>
              <a:t>3. Điểm </a:t>
            </a:r>
            <a:r>
              <a:rPr lang="en-US" sz="3200">
                <a:solidFill>
                  <a:srgbClr val="FFFF00"/>
                </a:solidFill>
                <a:effectLst/>
                <a:latin typeface="Arial" pitchFamily="34" charset="0"/>
                <a:cs typeface="Arial" pitchFamily="34" charset="0"/>
              </a:rPr>
              <a:t>mạnh, điểm yếu, cơ hội, thách thức trong công tác giáo dục đạo đức, lối sống cho </a:t>
            </a:r>
            <a:r>
              <a:rPr lang="en-US" sz="3200" smtClean="0">
                <a:solidFill>
                  <a:srgbClr val="FFFF00"/>
                </a:solidFill>
                <a:effectLst/>
                <a:latin typeface="Arial" pitchFamily="34" charset="0"/>
                <a:cs typeface="Arial" pitchFamily="34" charset="0"/>
              </a:rPr>
              <a:t>SV trường </a:t>
            </a:r>
            <a:r>
              <a:rPr lang="en-US" sz="3200">
                <a:solidFill>
                  <a:srgbClr val="FFFF00"/>
                </a:solidFill>
                <a:effectLst/>
                <a:latin typeface="Arial" pitchFamily="34" charset="0"/>
                <a:cs typeface="Arial" pitchFamily="34" charset="0"/>
              </a:rPr>
              <a:t>Cao đẳng Lý Tự Trọng </a:t>
            </a:r>
            <a:r>
              <a:rPr lang="en-US" sz="3200" smtClean="0">
                <a:solidFill>
                  <a:srgbClr val="FFFF00"/>
                </a:solidFill>
                <a:effectLst/>
                <a:latin typeface="Arial" pitchFamily="34" charset="0"/>
                <a:cs typeface="Arial" pitchFamily="34" charset="0"/>
              </a:rPr>
              <a:t>TPHCM</a:t>
            </a:r>
            <a:endParaRPr lang="en-US" sz="3200">
              <a:solidFill>
                <a:srgbClr val="FFFF00"/>
              </a:solidFill>
              <a:effectLst/>
              <a:latin typeface="Arial" pitchFamily="34" charset="0"/>
              <a:cs typeface="Arial" pitchFamily="34" charset="0"/>
            </a:endParaRPr>
          </a:p>
        </p:txBody>
      </p:sp>
      <p:sp>
        <p:nvSpPr>
          <p:cNvPr id="2" name="Rectangle 1"/>
          <p:cNvSpPr/>
          <p:nvPr/>
        </p:nvSpPr>
        <p:spPr>
          <a:xfrm>
            <a:off x="0" y="1524000"/>
            <a:ext cx="2941831"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3.4. Thách thức</a:t>
            </a:r>
            <a:endParaRPr lang="en-US" sz="2800">
              <a:solidFill>
                <a:srgbClr val="FFFF00"/>
              </a:solidFill>
              <a:latin typeface="Arial" pitchFamily="34" charset="0"/>
              <a:cs typeface="Arial" pitchFamily="34" charset="0"/>
            </a:endParaRPr>
          </a:p>
        </p:txBody>
      </p:sp>
      <p:sp>
        <p:nvSpPr>
          <p:cNvPr id="7" name="Rectangle 6"/>
          <p:cNvSpPr/>
          <p:nvPr/>
        </p:nvSpPr>
        <p:spPr>
          <a:xfrm>
            <a:off x="20664" y="4495800"/>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Các</a:t>
            </a:r>
            <a:r>
              <a:rPr lang="vi-VN" sz="2600" b="1" smtClean="0">
                <a:latin typeface="Arial" pitchFamily="34" charset="0"/>
                <a:cs typeface="Arial" pitchFamily="34" charset="0"/>
              </a:rPr>
              <a:t> </a:t>
            </a:r>
            <a:r>
              <a:rPr lang="vi-VN" sz="2600" b="1">
                <a:latin typeface="Arial" pitchFamily="34" charset="0"/>
                <a:cs typeface="Arial" pitchFamily="34" charset="0"/>
              </a:rPr>
              <a:t>hoạt </a:t>
            </a:r>
            <a:r>
              <a:rPr lang="vi-VN" sz="2600" b="1" smtClean="0">
                <a:latin typeface="Arial" pitchFamily="34" charset="0"/>
                <a:cs typeface="Arial" pitchFamily="34" charset="0"/>
              </a:rPr>
              <a:t>động</a:t>
            </a:r>
            <a:r>
              <a:rPr lang="en-US" sz="2600" b="1" smtClean="0">
                <a:latin typeface="Arial" pitchFamily="34" charset="0"/>
                <a:cs typeface="Arial" pitchFamily="34" charset="0"/>
              </a:rPr>
              <a:t> phong trào</a:t>
            </a:r>
            <a:r>
              <a:rPr lang="vi-VN" sz="2600" b="1" smtClean="0">
                <a:latin typeface="Arial" pitchFamily="34" charset="0"/>
                <a:cs typeface="Arial" pitchFamily="34" charset="0"/>
              </a:rPr>
              <a:t> </a:t>
            </a:r>
            <a:r>
              <a:rPr lang="vi-VN" sz="2600" b="1">
                <a:latin typeface="Arial" pitchFamily="34" charset="0"/>
                <a:cs typeface="Arial" pitchFamily="34" charset="0"/>
              </a:rPr>
              <a:t>văn nghệ, thể dục thể thao và các hoạt động khác </a:t>
            </a:r>
            <a:r>
              <a:rPr lang="en-US" sz="2600" b="1" smtClean="0">
                <a:latin typeface="Arial" pitchFamily="34" charset="0"/>
                <a:cs typeface="Arial" pitchFamily="34" charset="0"/>
              </a:rPr>
              <a:t>được tổ chức bài bài, sâu rộng… nhằm tạo điều kiện, khuyến khích </a:t>
            </a:r>
            <a:r>
              <a:rPr lang="vi-VN" sz="2600" b="1" smtClean="0">
                <a:latin typeface="Arial" pitchFamily="34" charset="0"/>
                <a:cs typeface="Arial" pitchFamily="34" charset="0"/>
              </a:rPr>
              <a:t>SV </a:t>
            </a:r>
            <a:r>
              <a:rPr lang="vi-VN" sz="2600" b="1">
                <a:latin typeface="Arial" pitchFamily="34" charset="0"/>
                <a:cs typeface="Arial" pitchFamily="34" charset="0"/>
              </a:rPr>
              <a:t>tham gia, góp phần giáo dục, rèn luyện </a:t>
            </a:r>
            <a:r>
              <a:rPr lang="en-US" sz="2600" b="1" smtClean="0">
                <a:latin typeface="Arial" pitchFamily="34" charset="0"/>
                <a:cs typeface="Arial" pitchFamily="34" charset="0"/>
              </a:rPr>
              <a:t>đạo đức, lối sống cho SV.</a:t>
            </a:r>
            <a:endParaRPr lang="en-US" sz="2600" b="1">
              <a:latin typeface="Arial" pitchFamily="34" charset="0"/>
              <a:cs typeface="Arial" pitchFamily="34" charset="0"/>
            </a:endParaRPr>
          </a:p>
        </p:txBody>
      </p:sp>
      <p:sp>
        <p:nvSpPr>
          <p:cNvPr id="9" name="Rectangle 8"/>
          <p:cNvSpPr/>
          <p:nvPr/>
        </p:nvSpPr>
        <p:spPr>
          <a:xfrm>
            <a:off x="0" y="2136338"/>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Phối hợp, gắn kết giữa </a:t>
            </a:r>
            <a:r>
              <a:rPr lang="en-US" sz="2600" b="1">
                <a:latin typeface="Arial" pitchFamily="34" charset="0"/>
                <a:cs typeface="Arial" pitchFamily="34" charset="0"/>
              </a:rPr>
              <a:t>các </a:t>
            </a:r>
            <a:r>
              <a:rPr lang="en-US" sz="2600" b="1" smtClean="0">
                <a:latin typeface="Arial" pitchFamily="34" charset="0"/>
                <a:cs typeface="Arial" pitchFamily="34" charset="0"/>
              </a:rPr>
              <a:t>đơn vị trong nhà trường về </a:t>
            </a:r>
            <a:r>
              <a:rPr lang="en-US" sz="2600" b="1">
                <a:latin typeface="Arial" pitchFamily="34" charset="0"/>
                <a:cs typeface="Arial" pitchFamily="34" charset="0"/>
              </a:rPr>
              <a:t>giáo dục đạo đức, lối sống cho </a:t>
            </a:r>
            <a:r>
              <a:rPr lang="en-US" sz="2600" b="1" smtClean="0">
                <a:latin typeface="Arial" pitchFamily="34" charset="0"/>
                <a:cs typeface="Arial" pitchFamily="34" charset="0"/>
              </a:rPr>
              <a:t>SV</a:t>
            </a:r>
            <a:r>
              <a:rPr lang="en-US" sz="2600" b="1">
                <a:latin typeface="Arial" pitchFamily="34" charset="0"/>
                <a:cs typeface="Arial" pitchFamily="34" charset="0"/>
              </a:rPr>
              <a:t>.</a:t>
            </a:r>
            <a:endParaRPr lang="en-US" sz="2600" b="1" smtClean="0">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3124200"/>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Nhận </a:t>
            </a:r>
            <a:r>
              <a:rPr lang="en-US" sz="2600" b="1">
                <a:latin typeface="Arial" pitchFamily="34" charset="0"/>
                <a:cs typeface="Arial" pitchFamily="34" charset="0"/>
              </a:rPr>
              <a:t>thức, thái độ, hành vi, lời nói và tính gương mẫu của mỗi CB-GV-NV trong </a:t>
            </a:r>
            <a:r>
              <a:rPr lang="en-US" sz="2600" b="1" smtClean="0">
                <a:latin typeface="Arial" pitchFamily="34" charset="0"/>
                <a:cs typeface="Arial" pitchFamily="34" charset="0"/>
              </a:rPr>
              <a:t>giáo dục đạo đức, lối sống cho SV.</a:t>
            </a:r>
            <a:endParaRPr lang="en-US" sz="2600" b="1">
              <a:latin typeface="Arial" pitchFamily="34" charset="0"/>
              <a:cs typeface="Arial" pitchFamily="34" charset="0"/>
            </a:endParaRPr>
          </a:p>
        </p:txBody>
      </p:sp>
    </p:spTree>
    <p:extLst>
      <p:ext uri="{BB962C8B-B14F-4D97-AF65-F5344CB8AC3E}">
        <p14:creationId xmlns:p14="http://schemas.microsoft.com/office/powerpoint/2010/main" val="71936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rgbClr val="FFFF00"/>
                </a:solidFill>
                <a:effectLst/>
                <a:latin typeface="Arial" pitchFamily="34" charset="0"/>
                <a:cs typeface="Arial" pitchFamily="34" charset="0"/>
              </a:rPr>
              <a:t>4. Một số giải </a:t>
            </a:r>
            <a:r>
              <a:rPr lang="en-US" sz="3200">
                <a:solidFill>
                  <a:srgbClr val="FFFF00"/>
                </a:solidFill>
                <a:effectLst/>
                <a:latin typeface="Arial" pitchFamily="34" charset="0"/>
                <a:cs typeface="Arial" pitchFamily="34" charset="0"/>
              </a:rPr>
              <a:t>pháp </a:t>
            </a:r>
            <a:r>
              <a:rPr lang="vi-VN" sz="3200">
                <a:solidFill>
                  <a:srgbClr val="FFFF00"/>
                </a:solidFill>
                <a:effectLst/>
                <a:latin typeface="Arial" pitchFamily="34" charset="0"/>
                <a:cs typeface="Arial" pitchFamily="34" charset="0"/>
              </a:rPr>
              <a:t>pháp nâng cao </a:t>
            </a:r>
            <a:r>
              <a:rPr lang="en-US" sz="3200">
                <a:solidFill>
                  <a:srgbClr val="FFFF00"/>
                </a:solidFill>
                <a:effectLst/>
                <a:latin typeface="Arial" pitchFamily="34" charset="0"/>
                <a:cs typeface="Arial" pitchFamily="34" charset="0"/>
              </a:rPr>
              <a:t>hiệu quả </a:t>
            </a:r>
            <a:r>
              <a:rPr lang="vi-VN" sz="3200">
                <a:solidFill>
                  <a:srgbClr val="FFFF00"/>
                </a:solidFill>
                <a:effectLst/>
                <a:latin typeface="Arial" pitchFamily="34" charset="0"/>
                <a:cs typeface="Arial" pitchFamily="34" charset="0"/>
              </a:rPr>
              <a:t>công tác giáo dục đạo đức, lối sống cho sinh viên Trường </a:t>
            </a:r>
            <a:r>
              <a:rPr lang="en-US" sz="3200">
                <a:solidFill>
                  <a:srgbClr val="FFFF00"/>
                </a:solidFill>
                <a:effectLst/>
                <a:latin typeface="Arial" pitchFamily="34" charset="0"/>
                <a:cs typeface="Arial" pitchFamily="34" charset="0"/>
              </a:rPr>
              <a:t>Cao đẳng Chất lượng cao </a:t>
            </a:r>
          </a:p>
        </p:txBody>
      </p:sp>
      <p:sp>
        <p:nvSpPr>
          <p:cNvPr id="8" name="Oval 7"/>
          <p:cNvSpPr/>
          <p:nvPr/>
        </p:nvSpPr>
        <p:spPr>
          <a:xfrm>
            <a:off x="3733800" y="3352800"/>
            <a:ext cx="1676400" cy="1676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FFFF00"/>
                </a:solidFill>
                <a:latin typeface="Arial" pitchFamily="34" charset="0"/>
                <a:cs typeface="Arial" pitchFamily="34" charset="0"/>
              </a:rPr>
              <a:t>Giáo dục đạo đức, lối sống cho SV</a:t>
            </a:r>
            <a:endParaRPr lang="en-US" b="1">
              <a:solidFill>
                <a:srgbClr val="FFFF00"/>
              </a:solidFill>
              <a:latin typeface="Arial" pitchFamily="34" charset="0"/>
              <a:cs typeface="Arial" pitchFamily="34" charset="0"/>
            </a:endParaRPr>
          </a:p>
        </p:txBody>
      </p:sp>
      <p:sp>
        <p:nvSpPr>
          <p:cNvPr id="10" name="Rounded Rectangle 9">
            <a:hlinkClick r:id="" action="ppaction://noaction"/>
          </p:cNvPr>
          <p:cNvSpPr/>
          <p:nvPr/>
        </p:nvSpPr>
        <p:spPr>
          <a:xfrm>
            <a:off x="2971800" y="1524000"/>
            <a:ext cx="3276600" cy="14478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FF0000"/>
                </a:solidFill>
              </a:rPr>
              <a:t>1. Chỉ </a:t>
            </a:r>
            <a:r>
              <a:rPr lang="en-US" b="1" i="1">
                <a:solidFill>
                  <a:srgbClr val="FF0000"/>
                </a:solidFill>
              </a:rPr>
              <a:t>đạo và tổ chức thực hiện, thường xuyên chăm lo giáo dục đạo đức cách mạng, lối sống trong sạch, lành mạnh cho </a:t>
            </a:r>
            <a:r>
              <a:rPr lang="en-US" b="1" i="1" smtClean="0">
                <a:solidFill>
                  <a:srgbClr val="FF0000"/>
                </a:solidFill>
              </a:rPr>
              <a:t>SV.</a:t>
            </a:r>
            <a:endParaRPr lang="en-US">
              <a:solidFill>
                <a:srgbClr val="FF0000"/>
              </a:solidFill>
            </a:endParaRPr>
          </a:p>
        </p:txBody>
      </p:sp>
      <p:sp>
        <p:nvSpPr>
          <p:cNvPr id="11" name="Rounded Rectangle 10">
            <a:hlinkClick r:id="" action="ppaction://noaction"/>
          </p:cNvPr>
          <p:cNvSpPr/>
          <p:nvPr/>
        </p:nvSpPr>
        <p:spPr>
          <a:xfrm>
            <a:off x="6553200" y="1981200"/>
            <a:ext cx="2438400" cy="1828800"/>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solidFill>
                  <a:srgbClr val="002060"/>
                </a:solidFill>
              </a:rPr>
              <a:t>2. G</a:t>
            </a:r>
            <a:r>
              <a:rPr lang="vi-VN" b="1" i="1">
                <a:solidFill>
                  <a:srgbClr val="002060"/>
                </a:solidFill>
              </a:rPr>
              <a:t>iáo dục văn hóa, lối sống tốt đẹp và truyền thống cách mạng của dân tộc, đất </a:t>
            </a:r>
            <a:r>
              <a:rPr lang="vi-VN" b="1" i="1" smtClean="0">
                <a:solidFill>
                  <a:srgbClr val="002060"/>
                </a:solidFill>
              </a:rPr>
              <a:t>nước</a:t>
            </a:r>
            <a:r>
              <a:rPr lang="en-US" b="1" i="1" smtClean="0">
                <a:solidFill>
                  <a:srgbClr val="002060"/>
                </a:solidFill>
              </a:rPr>
              <a:t> cho SV.</a:t>
            </a:r>
            <a:endParaRPr lang="en-US">
              <a:solidFill>
                <a:srgbClr val="002060"/>
              </a:solidFill>
            </a:endParaRPr>
          </a:p>
        </p:txBody>
      </p:sp>
      <p:sp>
        <p:nvSpPr>
          <p:cNvPr id="12" name="Rounded Rectangle 11">
            <a:hlinkClick r:id="" action="ppaction://noaction"/>
          </p:cNvPr>
          <p:cNvSpPr/>
          <p:nvPr/>
        </p:nvSpPr>
        <p:spPr>
          <a:xfrm>
            <a:off x="6527369" y="4267200"/>
            <a:ext cx="2438400" cy="2133600"/>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3. Tăng </a:t>
            </a:r>
            <a:r>
              <a:rPr lang="en-US" b="1" i="1"/>
              <a:t>cường và phối hợp chặt chẽ giữa 3 lực lượng gia </a:t>
            </a:r>
            <a:r>
              <a:rPr lang="en-US" b="1" i="1" smtClean="0"/>
              <a:t>đình – nhà trường – xã </a:t>
            </a:r>
            <a:r>
              <a:rPr lang="en-US" b="1" i="1"/>
              <a:t>hội trong việc giáo dục đạo đức, lối sống cho </a:t>
            </a:r>
            <a:r>
              <a:rPr lang="en-US" b="1" i="1" smtClean="0"/>
              <a:t>SV.</a:t>
            </a:r>
            <a:endParaRPr lang="en-US">
              <a:solidFill>
                <a:srgbClr val="FFC000"/>
              </a:solidFill>
            </a:endParaRPr>
          </a:p>
        </p:txBody>
      </p:sp>
      <p:sp>
        <p:nvSpPr>
          <p:cNvPr id="13" name="Rounded Rectangle 12">
            <a:hlinkClick r:id="" action="ppaction://noaction"/>
          </p:cNvPr>
          <p:cNvSpPr/>
          <p:nvPr/>
        </p:nvSpPr>
        <p:spPr>
          <a:xfrm>
            <a:off x="2971800" y="5357247"/>
            <a:ext cx="3276600" cy="14478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C00000"/>
                </a:solidFill>
              </a:rPr>
              <a:t>4. Tăng </a:t>
            </a:r>
            <a:r>
              <a:rPr lang="en-US" b="1" i="1">
                <a:solidFill>
                  <a:srgbClr val="C00000"/>
                </a:solidFill>
              </a:rPr>
              <a:t>cường phối hợp giữa các đơn vị, kiện toàn bộ máy phục vụ công tác giáo dục đạo đức, lối sống cho </a:t>
            </a:r>
            <a:r>
              <a:rPr lang="en-US" b="1" i="1" smtClean="0">
                <a:solidFill>
                  <a:srgbClr val="C00000"/>
                </a:solidFill>
              </a:rPr>
              <a:t>SV.</a:t>
            </a:r>
            <a:endParaRPr lang="en-US">
              <a:solidFill>
                <a:srgbClr val="C00000"/>
              </a:solidFill>
            </a:endParaRPr>
          </a:p>
        </p:txBody>
      </p:sp>
      <p:sp>
        <p:nvSpPr>
          <p:cNvPr id="14" name="Rounded Rectangle 13">
            <a:hlinkClick r:id="" action="ppaction://noaction"/>
          </p:cNvPr>
          <p:cNvSpPr/>
          <p:nvPr/>
        </p:nvSpPr>
        <p:spPr>
          <a:xfrm>
            <a:off x="152400" y="1929539"/>
            <a:ext cx="2438400" cy="1828800"/>
          </a:xfrm>
          <a:prstGeom prst="roundRect">
            <a:avLst/>
          </a:prstGeom>
          <a:solidFill>
            <a:srgbClr val="0070C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6. </a:t>
            </a:r>
            <a:r>
              <a:rPr lang="en-US" b="1" i="1"/>
              <a:t>Đổi mới phương pháp kiểm tra, đánh giá kết quả đánh giá kết quả rèn </a:t>
            </a:r>
            <a:r>
              <a:rPr lang="en-US" b="1" i="1" smtClean="0"/>
              <a:t>luyện của SV.</a:t>
            </a:r>
            <a:endParaRPr lang="en-US">
              <a:solidFill>
                <a:srgbClr val="002060"/>
              </a:solidFill>
            </a:endParaRPr>
          </a:p>
        </p:txBody>
      </p:sp>
      <p:sp>
        <p:nvSpPr>
          <p:cNvPr id="16" name="Rounded Rectangle 15">
            <a:hlinkClick r:id="" action="ppaction://noaction"/>
          </p:cNvPr>
          <p:cNvSpPr/>
          <p:nvPr/>
        </p:nvSpPr>
        <p:spPr>
          <a:xfrm>
            <a:off x="152400" y="4198749"/>
            <a:ext cx="2438400" cy="1828800"/>
          </a:xfrm>
          <a:prstGeom prst="roundRect">
            <a:avLst/>
          </a:prstGeom>
          <a:solidFill>
            <a:srgbClr val="0000FF"/>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a:t>5. Phát huy vai trò tự học tập, tự du dưỡng, rèn luyện đạo đức, lối sống của </a:t>
            </a:r>
            <a:r>
              <a:rPr lang="en-US" b="1" i="1" smtClean="0"/>
              <a:t>SV.</a:t>
            </a:r>
            <a:endParaRPr lang="en-US">
              <a:solidFill>
                <a:srgbClr val="002060"/>
              </a:solidFill>
            </a:endParaRPr>
          </a:p>
        </p:txBody>
      </p:sp>
      <p:sp>
        <p:nvSpPr>
          <p:cNvPr id="19" name="Up-Down Arrow 18"/>
          <p:cNvSpPr/>
          <p:nvPr/>
        </p:nvSpPr>
        <p:spPr>
          <a:xfrm>
            <a:off x="4572000" y="29718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Up-Down Arrow 19"/>
          <p:cNvSpPr/>
          <p:nvPr/>
        </p:nvSpPr>
        <p:spPr>
          <a:xfrm>
            <a:off x="4587240" y="50292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Arrow Connector 28"/>
          <p:cNvCxnSpPr/>
          <p:nvPr/>
        </p:nvCxnSpPr>
        <p:spPr>
          <a:xfrm flipH="1">
            <a:off x="5334000" y="2895600"/>
            <a:ext cx="1219200" cy="914400"/>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cxnSp>
        <p:nvCxnSpPr>
          <p:cNvPr id="31" name="Straight Arrow Connector 30"/>
          <p:cNvCxnSpPr/>
          <p:nvPr/>
        </p:nvCxnSpPr>
        <p:spPr>
          <a:xfrm>
            <a:off x="5303004" y="4556502"/>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90800" y="3048000"/>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2611464" y="4528088"/>
            <a:ext cx="1219200" cy="805912"/>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46" name="Right Arrow 4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279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14" grpId="0" animBg="1"/>
      <p:bldP spid="16" grpId="0" animBg="1"/>
      <p:bldP spid="19"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609600"/>
          </a:xfrm>
          <a:solidFill>
            <a:srgbClr val="00B0F0"/>
          </a:solidFill>
        </p:spPr>
        <p:txBody>
          <a:bodyPr>
            <a:noAutofit/>
          </a:bodyPr>
          <a:lstStyle/>
          <a:p>
            <a:pPr lvl="0" algn="just"/>
            <a:r>
              <a:rPr lang="en-US" sz="3200" smtClean="0">
                <a:solidFill>
                  <a:srgbClr val="FFFF00"/>
                </a:solidFill>
                <a:effectLst/>
                <a:latin typeface="Arial" pitchFamily="34" charset="0"/>
                <a:cs typeface="Arial" pitchFamily="34" charset="0"/>
              </a:rPr>
              <a:t>4. Kết luận</a:t>
            </a:r>
            <a:endParaRPr lang="en-US" sz="3200">
              <a:solidFill>
                <a:srgbClr val="FFFF00"/>
              </a:solidFill>
              <a:effectLst/>
              <a:latin typeface="Arial" pitchFamily="34" charset="0"/>
              <a:cs typeface="Arial" pitchFamily="34" charset="0"/>
            </a:endParaRPr>
          </a:p>
        </p:txBody>
      </p:sp>
      <p:sp>
        <p:nvSpPr>
          <p:cNvPr id="7" name="Rectangle 6"/>
          <p:cNvSpPr/>
          <p:nvPr/>
        </p:nvSpPr>
        <p:spPr>
          <a:xfrm>
            <a:off x="0" y="672405"/>
            <a:ext cx="9144000" cy="5262979"/>
          </a:xfrm>
          <a:prstGeom prst="rect">
            <a:avLst/>
          </a:prstGeom>
        </p:spPr>
        <p:txBody>
          <a:bodyPr wrap="square">
            <a:spAutoFit/>
          </a:bodyPr>
          <a:lstStyle/>
          <a:p>
            <a:pPr indent="465138" algn="just"/>
            <a:r>
              <a:rPr lang="en-US" sz="2800" b="1">
                <a:latin typeface="Arial" pitchFamily="34" charset="0"/>
                <a:cs typeface="Arial" pitchFamily="34" charset="0"/>
              </a:rPr>
              <a:t>T</a:t>
            </a:r>
            <a:r>
              <a:rPr lang="en-US" sz="2800" b="1" smtClean="0">
                <a:latin typeface="Arial" pitchFamily="34" charset="0"/>
                <a:cs typeface="Arial" pitchFamily="34" charset="0"/>
              </a:rPr>
              <a:t>rong </a:t>
            </a:r>
            <a:r>
              <a:rPr lang="en-US" sz="2800" b="1">
                <a:latin typeface="Arial" pitchFamily="34" charset="0"/>
                <a:cs typeface="Arial" pitchFamily="34" charset="0"/>
              </a:rPr>
              <a:t>bất cứ giai đoạn cách mạng nào, công tác giáo dục đạo đức, lối sống cho SV phải được nhà trường quan tâm và thực hiện nghiêm túc. Giáo dục đạo đức, lối sống cho SV là hoạt động có tính chất thường xuyên, </a:t>
            </a:r>
            <a:r>
              <a:rPr lang="en-US" sz="2800" b="1" smtClean="0">
                <a:latin typeface="Arial" pitchFamily="34" charset="0"/>
                <a:cs typeface="Arial" pitchFamily="34" charset="0"/>
              </a:rPr>
              <a:t>liên tục từ </a:t>
            </a:r>
            <a:r>
              <a:rPr lang="en-US" sz="2800" b="1">
                <a:latin typeface="Arial" pitchFamily="34" charset="0"/>
                <a:cs typeface="Arial" pitchFamily="34" charset="0"/>
              </a:rPr>
              <a:t>khi SV bước chân vào trường cho đến khi SV ra trường. Sứ mạng ấy đặt trên vai người </a:t>
            </a:r>
            <a:r>
              <a:rPr lang="en-US" sz="2800" b="1" smtClean="0">
                <a:latin typeface="Arial" pitchFamily="34" charset="0"/>
                <a:cs typeface="Arial" pitchFamily="34" charset="0"/>
              </a:rPr>
              <a:t>thầy. Vì vậy, trong </a:t>
            </a:r>
            <a:r>
              <a:rPr lang="en-US" sz="2800" b="1">
                <a:latin typeface="Arial" pitchFamily="34" charset="0"/>
                <a:cs typeface="Arial" pitchFamily="34" charset="0"/>
              </a:rPr>
              <a:t>quá trình thực hiện mỗi cán bộ quản lý, giảng viên, nhân viên Nhà trường phải có nhận thức đúng đắn về tầm quan trọng của công tác giáo dục này, đồng thời phải là người mẫu mực về đạo đức, lối sống để SV học tập làm </a:t>
            </a:r>
            <a:r>
              <a:rPr lang="en-US" sz="2800" b="1" smtClean="0">
                <a:latin typeface="Arial" pitchFamily="34" charset="0"/>
                <a:cs typeface="Arial" pitchFamily="34" charset="0"/>
              </a:rPr>
              <a:t>theo.</a:t>
            </a:r>
            <a:endParaRPr lang="en-US" sz="2800" b="1">
              <a:latin typeface="Arial" pitchFamily="34" charset="0"/>
              <a:cs typeface="Arial" pitchFamily="34" charset="0"/>
            </a:endParaRPr>
          </a:p>
        </p:txBody>
      </p:sp>
      <p:sp>
        <p:nvSpPr>
          <p:cNvPr id="9" name="Right Arrow 8">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37985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677180"/>
            <a:ext cx="9144000" cy="646331"/>
          </a:xfrm>
          <a:prstGeom prst="rect">
            <a:avLst/>
          </a:prstGeom>
        </p:spPr>
        <p:txBody>
          <a:bodyPr wrap="square">
            <a:spAutoFit/>
          </a:bodyPr>
          <a:lstStyle/>
          <a:p>
            <a:pPr indent="465138" algn="ctr"/>
            <a:r>
              <a:rPr lang="en-US" sz="3600" b="1" smtClean="0">
                <a:solidFill>
                  <a:srgbClr val="FFFF00"/>
                </a:solidFill>
                <a:latin typeface="Arial" pitchFamily="34" charset="0"/>
                <a:cs typeface="Arial" pitchFamily="34" charset="0"/>
              </a:rPr>
              <a:t>Xin chân thành cám ơn!</a:t>
            </a:r>
            <a:endParaRPr lang="en-US" sz="36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7281362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1432</TotalTime>
  <Words>1554</Words>
  <Application>Microsoft Office PowerPoint</Application>
  <PresentationFormat>On-screen Show (4:3)</PresentationFormat>
  <Paragraphs>53</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Flow</vt:lpstr>
      <vt:lpstr>  BÁO CÁO THAM LUẬN GIẢI pháp nâng cao CHẤT LƯỢNG Công tác Giáo dục ĐẠO ĐỨC, LỐI SỐNG CHO SINH VIÊN TRƯỜNG cao đẳng CHẤT LƯỢNG CAO  Phan Đức Long – Hồ Minh Lợi Trường Cao đẳng Lý Tự Trọng thành phố Hồ Chí Minh </vt:lpstr>
      <vt:lpstr>NỘI DUNG</vt:lpstr>
      <vt:lpstr>1. Đặt vấn đề</vt:lpstr>
      <vt:lpstr>2. Nội dung giáo dục đạo đức, lối sống cho sinh viên trong nhà trường hiện nay</vt:lpstr>
      <vt:lpstr>2. Nội dung giáo dục đạo đức, lối sống cho sinh viên trong nhà trường hiện nay</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4. Một số giải pháp pháp nâng cao hiệu quả công tác giáo dục đạo đức, lối sống cho sinh viên Trường Cao đẳng Chất lượng cao </vt:lpstr>
      <vt:lpstr>4. Kết luận</vt:lpstr>
      <vt:lpstr>PowerPoint Presentation</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KTX</cp:lastModifiedBy>
  <cp:revision>131</cp:revision>
  <dcterms:created xsi:type="dcterms:W3CDTF">2015-10-03T09:07:27Z</dcterms:created>
  <dcterms:modified xsi:type="dcterms:W3CDTF">2020-06-19T03:16:25Z</dcterms:modified>
</cp:coreProperties>
</file>